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latsi" panose="020B0604020202020204" charset="0"/>
      <p:regular r:id="rId21"/>
    </p:embeddedFont>
    <p:embeddedFont>
      <p:font typeface="Alfa Slab One" panose="020B0604020202020204" charset="0"/>
      <p:regular r:id="rId22"/>
    </p:embeddedFont>
    <p:embeddedFont>
      <p:font typeface="Anton" pitchFamily="2" charset="0"/>
      <p:regular r:id="rId23"/>
    </p:embeddedFont>
    <p:embeddedFont>
      <p:font typeface="Archivo Black" panose="020B0604020202020204" charset="0"/>
      <p:regular r:id="rId24"/>
    </p:embeddedFont>
    <p:embeddedFont>
      <p:font typeface="Batangas" panose="020B0604020202020204" charset="0"/>
      <p:regular r:id="rId25"/>
    </p:embeddedFont>
    <p:embeddedFont>
      <p:font typeface="Blueberry" panose="020B0604020202020204" charset="0"/>
      <p:regular r:id="rId26"/>
    </p:embeddedFont>
    <p:embeddedFont>
      <p:font typeface="Brightwall" panose="02000500000000000000" charset="0"/>
      <p:regular r:id="rId27"/>
    </p:embeddedFont>
    <p:embeddedFont>
      <p:font typeface="Calistoga" panose="020B0604020202020204" charset="0"/>
      <p:regular r:id="rId28"/>
    </p:embeddedFont>
    <p:embeddedFont>
      <p:font typeface="Canva Sans" panose="020B0604020202020204" charset="0"/>
      <p:regular r:id="rId29"/>
    </p:embeddedFont>
    <p:embeddedFont>
      <p:font typeface="Carter One" panose="020B0604020202020204" charset="0"/>
      <p:regular r:id="rId30"/>
    </p:embeddedFont>
    <p:embeddedFont>
      <p:font typeface="Fredoka" panose="020B0604020202020204" charset="0"/>
      <p:regular r:id="rId31"/>
    </p:embeddedFont>
    <p:embeddedFont>
      <p:font typeface="Gill Sans Display Ultra-Bold" panose="020B0604020202020204" charset="0"/>
      <p:regular r:id="rId32"/>
    </p:embeddedFont>
    <p:embeddedFont>
      <p:font typeface="Impact" panose="020B0806030902050204" pitchFamily="34" charset="0"/>
      <p:regular r:id="rId33"/>
    </p:embeddedFont>
    <p:embeddedFont>
      <p:font typeface="Inlander Smooth" panose="020B0604020202020204" charset="0"/>
      <p:regular r:id="rId34"/>
    </p:embeddedFont>
    <p:embeddedFont>
      <p:font typeface="Lilita One"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7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44.svg"/></Relationships>
</file>

<file path=ppt/slides/_rels/slide1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713" r="-12635"/>
            </a:stretch>
          </a:blipFill>
        </p:spPr>
      </p:sp>
      <p:sp>
        <p:nvSpPr>
          <p:cNvPr id="3" name="Freeform 3"/>
          <p:cNvSpPr/>
          <p:nvPr/>
        </p:nvSpPr>
        <p:spPr>
          <a:xfrm>
            <a:off x="876886" y="0"/>
            <a:ext cx="2734625" cy="2606268"/>
          </a:xfrm>
          <a:custGeom>
            <a:avLst/>
            <a:gdLst/>
            <a:ahLst/>
            <a:cxnLst/>
            <a:rect l="l" t="t" r="r" b="b"/>
            <a:pathLst>
              <a:path w="2734625" h="2606268">
                <a:moveTo>
                  <a:pt x="0" y="0"/>
                </a:moveTo>
                <a:lnTo>
                  <a:pt x="2734625" y="0"/>
                </a:lnTo>
                <a:lnTo>
                  <a:pt x="2734625" y="2606268"/>
                </a:lnTo>
                <a:lnTo>
                  <a:pt x="0" y="2606268"/>
                </a:lnTo>
                <a:lnTo>
                  <a:pt x="0" y="0"/>
                </a:lnTo>
                <a:close/>
              </a:path>
            </a:pathLst>
          </a:custGeom>
          <a:blipFill>
            <a:blip r:embed="rId3"/>
            <a:stretch>
              <a:fillRect t="-1871" b="-3053"/>
            </a:stretch>
          </a:blipFill>
        </p:spPr>
      </p:sp>
      <p:sp>
        <p:nvSpPr>
          <p:cNvPr id="4" name="Freeform 4"/>
          <p:cNvSpPr/>
          <p:nvPr/>
        </p:nvSpPr>
        <p:spPr>
          <a:xfrm>
            <a:off x="12039600" y="7658100"/>
            <a:ext cx="6156464" cy="2494783"/>
          </a:xfrm>
          <a:custGeom>
            <a:avLst/>
            <a:gdLst/>
            <a:ahLst/>
            <a:cxnLst/>
            <a:rect l="l" t="t" r="r" b="b"/>
            <a:pathLst>
              <a:path w="6156464" h="2494783">
                <a:moveTo>
                  <a:pt x="0" y="0"/>
                </a:moveTo>
                <a:lnTo>
                  <a:pt x="6156464" y="0"/>
                </a:lnTo>
                <a:lnTo>
                  <a:pt x="6156464" y="2494783"/>
                </a:lnTo>
                <a:lnTo>
                  <a:pt x="0" y="2494783"/>
                </a:lnTo>
                <a:lnTo>
                  <a:pt x="0" y="0"/>
                </a:lnTo>
                <a:close/>
              </a:path>
            </a:pathLst>
          </a:custGeom>
          <a:blipFill>
            <a:blip r:embed="rId4"/>
            <a:stretch>
              <a:fillRect l="-15566" t="-33725" r="-10279" b="-35514"/>
            </a:stretch>
          </a:blipFill>
        </p:spPr>
        <p:txBody>
          <a:bodyPr/>
          <a:lstStyle/>
          <a:p>
            <a:endParaRPr lang="en-IN" dirty="0"/>
          </a:p>
        </p:txBody>
      </p:sp>
      <p:sp>
        <p:nvSpPr>
          <p:cNvPr id="5" name="TextBox 5"/>
          <p:cNvSpPr txBox="1"/>
          <p:nvPr/>
        </p:nvSpPr>
        <p:spPr>
          <a:xfrm>
            <a:off x="3611511" y="574612"/>
            <a:ext cx="13917184" cy="812925"/>
          </a:xfrm>
          <a:prstGeom prst="rect">
            <a:avLst/>
          </a:prstGeom>
        </p:spPr>
        <p:txBody>
          <a:bodyPr lIns="0" tIns="0" rIns="0" bIns="0" rtlCol="0" anchor="t">
            <a:spAutoFit/>
          </a:bodyPr>
          <a:lstStyle/>
          <a:p>
            <a:pPr algn="ctr">
              <a:lnSpc>
                <a:spcPts val="6643"/>
              </a:lnSpc>
              <a:spcBef>
                <a:spcPct val="0"/>
              </a:spcBef>
            </a:pPr>
            <a:r>
              <a:rPr lang="en-US" sz="4745" u="sng">
                <a:solidFill>
                  <a:srgbClr val="000000"/>
                </a:solidFill>
                <a:latin typeface="Canva Sans"/>
                <a:ea typeface="Canva Sans"/>
                <a:cs typeface="Canva Sans"/>
                <a:sym typeface="Canva Sans"/>
              </a:rPr>
              <a:t>Reliance GET Summer Internship Program-2025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015" y="857042"/>
            <a:ext cx="3784708" cy="3784708"/>
          </a:xfrm>
          <a:custGeom>
            <a:avLst/>
            <a:gdLst/>
            <a:ahLst/>
            <a:cxnLst/>
            <a:rect l="l" t="t" r="r" b="b"/>
            <a:pathLst>
              <a:path w="3784708" h="3784708">
                <a:moveTo>
                  <a:pt x="0" y="0"/>
                </a:moveTo>
                <a:lnTo>
                  <a:pt x="3784707" y="0"/>
                </a:lnTo>
                <a:lnTo>
                  <a:pt x="3784707" y="3784707"/>
                </a:lnTo>
                <a:lnTo>
                  <a:pt x="0" y="3784707"/>
                </a:lnTo>
                <a:lnTo>
                  <a:pt x="0" y="0"/>
                </a:lnTo>
                <a:close/>
              </a:path>
            </a:pathLst>
          </a:custGeom>
          <a:blipFill>
            <a:blip r:embed="rId2"/>
            <a:stretch>
              <a:fillRect/>
            </a:stretch>
          </a:blipFill>
        </p:spPr>
      </p:sp>
      <p:sp>
        <p:nvSpPr>
          <p:cNvPr id="3" name="Freeform 3"/>
          <p:cNvSpPr/>
          <p:nvPr/>
        </p:nvSpPr>
        <p:spPr>
          <a:xfrm>
            <a:off x="24712" y="5610956"/>
            <a:ext cx="4422159" cy="4676044"/>
          </a:xfrm>
          <a:custGeom>
            <a:avLst/>
            <a:gdLst/>
            <a:ahLst/>
            <a:cxnLst/>
            <a:rect l="l" t="t" r="r" b="b"/>
            <a:pathLst>
              <a:path w="4422159" h="4676044">
                <a:moveTo>
                  <a:pt x="0" y="0"/>
                </a:moveTo>
                <a:lnTo>
                  <a:pt x="4422159" y="0"/>
                </a:lnTo>
                <a:lnTo>
                  <a:pt x="4422159" y="4676044"/>
                </a:lnTo>
                <a:lnTo>
                  <a:pt x="0" y="4676044"/>
                </a:lnTo>
                <a:lnTo>
                  <a:pt x="0" y="0"/>
                </a:lnTo>
                <a:close/>
              </a:path>
            </a:pathLst>
          </a:custGeom>
          <a:blipFill>
            <a:blip r:embed="rId3"/>
            <a:stretch>
              <a:fillRect l="-13726" t="-17159" r="-10160"/>
            </a:stretch>
          </a:blipFill>
        </p:spPr>
      </p:sp>
      <p:sp>
        <p:nvSpPr>
          <p:cNvPr id="4" name="TextBox 4"/>
          <p:cNvSpPr txBox="1"/>
          <p:nvPr/>
        </p:nvSpPr>
        <p:spPr>
          <a:xfrm>
            <a:off x="-3494980" y="276471"/>
            <a:ext cx="16650691" cy="580571"/>
          </a:xfrm>
          <a:prstGeom prst="rect">
            <a:avLst/>
          </a:prstGeom>
        </p:spPr>
        <p:txBody>
          <a:bodyPr lIns="0" tIns="0" rIns="0" bIns="0" rtlCol="0" anchor="t">
            <a:spAutoFit/>
          </a:bodyPr>
          <a:lstStyle/>
          <a:p>
            <a:pPr algn="ctr">
              <a:lnSpc>
                <a:spcPts val="4750"/>
              </a:lnSpc>
              <a:spcBef>
                <a:spcPct val="0"/>
              </a:spcBef>
            </a:pPr>
            <a:r>
              <a:rPr lang="en-US" sz="3392" u="sng">
                <a:solidFill>
                  <a:srgbClr val="000000"/>
                </a:solidFill>
                <a:latin typeface="Alatsi"/>
                <a:ea typeface="Alatsi"/>
                <a:cs typeface="Alatsi"/>
                <a:sym typeface="Alatsi"/>
              </a:rPr>
              <a:t>2.        Repeater - Model    648DX1D117WA3WM1B5Q4</a:t>
            </a:r>
          </a:p>
        </p:txBody>
      </p:sp>
      <p:sp>
        <p:nvSpPr>
          <p:cNvPr id="5" name="TextBox 5"/>
          <p:cNvSpPr txBox="1"/>
          <p:nvPr/>
        </p:nvSpPr>
        <p:spPr>
          <a:xfrm>
            <a:off x="3250038" y="1079988"/>
            <a:ext cx="15037962" cy="3820405"/>
          </a:xfrm>
          <a:prstGeom prst="rect">
            <a:avLst/>
          </a:prstGeom>
        </p:spPr>
        <p:txBody>
          <a:bodyPr lIns="0" tIns="0" rIns="0" bIns="0" rtlCol="0" anchor="t">
            <a:spAutoFit/>
          </a:bodyPr>
          <a:lstStyle/>
          <a:p>
            <a:pPr marL="505744" lvl="1" indent="-252872" algn="l">
              <a:lnSpc>
                <a:spcPts val="3279"/>
              </a:lnSpc>
              <a:buFont typeface="Arial"/>
              <a:buChar char="•"/>
            </a:pPr>
            <a:r>
              <a:rPr lang="en-US" sz="2342" dirty="0">
                <a:solidFill>
                  <a:srgbClr val="000000"/>
                </a:solidFill>
                <a:latin typeface="Alatsi"/>
                <a:ea typeface="Alatsi"/>
                <a:cs typeface="Alatsi"/>
                <a:sym typeface="Alatsi"/>
              </a:rPr>
              <a:t> Installed at intermediate elevations (pipe racks, columns) to maintain line-of-sight and overcome obstructions(In Flare Area).</a:t>
            </a:r>
          </a:p>
          <a:p>
            <a:pPr marL="527333" lvl="1" indent="-263667" algn="l">
              <a:lnSpc>
                <a:spcPts val="3419"/>
              </a:lnSpc>
              <a:buFont typeface="Arial"/>
              <a:buChar char="•"/>
            </a:pPr>
            <a:r>
              <a:rPr lang="en-US" sz="2442" u="sng" dirty="0">
                <a:solidFill>
                  <a:srgbClr val="000000"/>
                </a:solidFill>
                <a:latin typeface="Alatsi"/>
                <a:ea typeface="Alatsi"/>
                <a:cs typeface="Alatsi"/>
                <a:sym typeface="Alatsi"/>
              </a:rPr>
              <a:t>Internal Structure</a:t>
            </a:r>
            <a:r>
              <a:rPr lang="en-US" sz="2442" dirty="0">
                <a:solidFill>
                  <a:srgbClr val="000000"/>
                </a:solidFill>
                <a:latin typeface="Alatsi"/>
                <a:ea typeface="Alatsi"/>
                <a:cs typeface="Alatsi"/>
                <a:sym typeface="Alatsi"/>
              </a:rPr>
              <a:t>:</a:t>
            </a:r>
          </a:p>
          <a:p>
            <a:pPr marL="505744" lvl="1" indent="-252872" algn="l">
              <a:lnSpc>
                <a:spcPts val="3279"/>
              </a:lnSpc>
              <a:buFont typeface="Arial"/>
              <a:buChar char="•"/>
            </a:pPr>
            <a:r>
              <a:rPr lang="en-US" sz="2342" dirty="0">
                <a:solidFill>
                  <a:srgbClr val="000000"/>
                </a:solidFill>
                <a:latin typeface="Alatsi"/>
                <a:ea typeface="Alatsi"/>
                <a:cs typeface="Alatsi"/>
                <a:sym typeface="Alatsi"/>
              </a:rPr>
              <a:t>Wireless HART transceiver module for receiving and retransmitting signals.</a:t>
            </a:r>
          </a:p>
          <a:p>
            <a:pPr marL="505744" lvl="1" indent="-252872" algn="l">
              <a:lnSpc>
                <a:spcPts val="3279"/>
              </a:lnSpc>
              <a:buFont typeface="Arial"/>
              <a:buChar char="•"/>
            </a:pPr>
            <a:r>
              <a:rPr lang="en-US" sz="2342" dirty="0">
                <a:solidFill>
                  <a:srgbClr val="000000"/>
                </a:solidFill>
                <a:latin typeface="Alatsi"/>
                <a:ea typeface="Alatsi"/>
                <a:cs typeface="Alatsi"/>
                <a:sym typeface="Alatsi"/>
              </a:rPr>
              <a:t> RF amplifier to boost signal strength.</a:t>
            </a:r>
          </a:p>
          <a:p>
            <a:pPr marL="505744" lvl="1" indent="-252872" algn="l">
              <a:lnSpc>
                <a:spcPts val="3279"/>
              </a:lnSpc>
              <a:buFont typeface="Arial"/>
              <a:buChar char="•"/>
            </a:pPr>
            <a:r>
              <a:rPr lang="en-US" sz="2342" dirty="0">
                <a:solidFill>
                  <a:srgbClr val="000000"/>
                </a:solidFill>
                <a:latin typeface="Alatsi"/>
                <a:ea typeface="Alatsi"/>
                <a:cs typeface="Alatsi"/>
                <a:sym typeface="Alatsi"/>
              </a:rPr>
              <a:t>Routing engine and memory to maintain dynamic routing tables ensuring mesh path redundancy.</a:t>
            </a:r>
          </a:p>
          <a:p>
            <a:pPr marL="505744" lvl="1" indent="-252872" algn="l">
              <a:lnSpc>
                <a:spcPts val="3279"/>
              </a:lnSpc>
              <a:buFont typeface="Arial"/>
              <a:buChar char="•"/>
            </a:pPr>
            <a:r>
              <a:rPr lang="en-US" sz="2342" dirty="0">
                <a:solidFill>
                  <a:srgbClr val="000000"/>
                </a:solidFill>
                <a:latin typeface="Alatsi"/>
                <a:ea typeface="Alatsi"/>
                <a:cs typeface="Alatsi"/>
                <a:sym typeface="Alatsi"/>
              </a:rPr>
              <a:t>Intrinsically safe lithium batteries designed for Zone 1/2 hazardous areas.</a:t>
            </a:r>
          </a:p>
          <a:p>
            <a:pPr marL="527333" lvl="1" indent="-263667" algn="l">
              <a:lnSpc>
                <a:spcPts val="3419"/>
              </a:lnSpc>
              <a:buFont typeface="Arial"/>
              <a:buChar char="•"/>
            </a:pPr>
            <a:r>
              <a:rPr lang="en-US" sz="2442" u="sng" dirty="0">
                <a:solidFill>
                  <a:srgbClr val="000000"/>
                </a:solidFill>
                <a:latin typeface="Alatsi"/>
                <a:ea typeface="Alatsi"/>
                <a:cs typeface="Alatsi"/>
                <a:sym typeface="Alatsi"/>
              </a:rPr>
              <a:t>Function</a:t>
            </a:r>
            <a:r>
              <a:rPr lang="en-US" sz="2442" dirty="0">
                <a:solidFill>
                  <a:srgbClr val="000000"/>
                </a:solidFill>
                <a:latin typeface="Alatsi"/>
                <a:ea typeface="Alatsi"/>
                <a:cs typeface="Alatsi"/>
                <a:sym typeface="Alatsi"/>
              </a:rPr>
              <a:t>: Extends wireless communication range, enabling multi-hop mesh routing for reliability and self-healing of network paths.</a:t>
            </a:r>
          </a:p>
        </p:txBody>
      </p:sp>
      <p:sp>
        <p:nvSpPr>
          <p:cNvPr id="6" name="TextBox 6"/>
          <p:cNvSpPr txBox="1"/>
          <p:nvPr/>
        </p:nvSpPr>
        <p:spPr>
          <a:xfrm>
            <a:off x="180080" y="4875339"/>
            <a:ext cx="11021320" cy="496761"/>
          </a:xfrm>
          <a:prstGeom prst="rect">
            <a:avLst/>
          </a:prstGeom>
        </p:spPr>
        <p:txBody>
          <a:bodyPr wrap="square" lIns="0" tIns="0" rIns="0" bIns="0" rtlCol="0" anchor="t">
            <a:spAutoFit/>
          </a:bodyPr>
          <a:lstStyle/>
          <a:p>
            <a:pPr algn="ctr">
              <a:lnSpc>
                <a:spcPts val="4119"/>
              </a:lnSpc>
              <a:spcBef>
                <a:spcPct val="0"/>
              </a:spcBef>
            </a:pPr>
            <a:r>
              <a:rPr lang="en-US" sz="2942" u="sng" dirty="0">
                <a:solidFill>
                  <a:srgbClr val="000000"/>
                </a:solidFill>
                <a:latin typeface="Alatsi"/>
                <a:ea typeface="Alatsi"/>
                <a:cs typeface="Alatsi"/>
                <a:sym typeface="Alatsi"/>
              </a:rPr>
              <a:t>3.       Smart Wireless  Field Link  Antenna  -   Model  781SA1P17NA1WP3</a:t>
            </a:r>
          </a:p>
        </p:txBody>
      </p:sp>
      <p:sp>
        <p:nvSpPr>
          <p:cNvPr id="7" name="TextBox 7"/>
          <p:cNvSpPr txBox="1"/>
          <p:nvPr/>
        </p:nvSpPr>
        <p:spPr>
          <a:xfrm>
            <a:off x="4446871" y="5361049"/>
            <a:ext cx="12034961" cy="4667441"/>
          </a:xfrm>
          <a:prstGeom prst="rect">
            <a:avLst/>
          </a:prstGeom>
        </p:spPr>
        <p:txBody>
          <a:bodyPr lIns="0" tIns="0" rIns="0" bIns="0" rtlCol="0" anchor="t">
            <a:spAutoFit/>
          </a:bodyPr>
          <a:lstStyle/>
          <a:p>
            <a:pPr marL="484154" lvl="1" indent="-242077" algn="l">
              <a:lnSpc>
                <a:spcPts val="3139"/>
              </a:lnSpc>
              <a:buFont typeface="Arial"/>
              <a:buChar char="•"/>
            </a:pPr>
            <a:r>
              <a:rPr lang="en-US" sz="2242">
                <a:solidFill>
                  <a:srgbClr val="000000"/>
                </a:solidFill>
                <a:latin typeface="Alatsi"/>
                <a:ea typeface="Alatsi"/>
                <a:cs typeface="Alatsi"/>
                <a:sym typeface="Alatsi"/>
              </a:rPr>
              <a:t>Centrally mounted (e.g., rooftops/masts) to aggregate WirelessHART signals from detectors and repeaters.</a:t>
            </a:r>
          </a:p>
          <a:p>
            <a:pPr marL="484154" lvl="1" indent="-242077" algn="l">
              <a:lnSpc>
                <a:spcPts val="3139"/>
              </a:lnSpc>
              <a:buFont typeface="Arial"/>
              <a:buChar char="•"/>
            </a:pPr>
            <a:r>
              <a:rPr lang="en-US" sz="2242">
                <a:solidFill>
                  <a:srgbClr val="000000"/>
                </a:solidFill>
                <a:latin typeface="Alatsi"/>
                <a:ea typeface="Alatsi"/>
                <a:cs typeface="Alatsi"/>
                <a:sym typeface="Alatsi"/>
              </a:rPr>
              <a:t>Contains industrial RF transceiver, surge protection, signal processor, and IP66 weatherproof housing.</a:t>
            </a:r>
          </a:p>
          <a:p>
            <a:pPr marL="484154" lvl="1" indent="-242077" algn="l">
              <a:lnSpc>
                <a:spcPts val="3139"/>
              </a:lnSpc>
              <a:buFont typeface="Arial"/>
              <a:buChar char="•"/>
            </a:pPr>
            <a:r>
              <a:rPr lang="en-US" sz="2242">
                <a:solidFill>
                  <a:srgbClr val="000000"/>
                </a:solidFill>
                <a:latin typeface="Alatsi"/>
                <a:ea typeface="Alatsi"/>
                <a:cs typeface="Alatsi"/>
                <a:sym typeface="Alatsi"/>
              </a:rPr>
              <a:t>Receives multiple WirelessHART packets using TDMA and buffers validated mesh traffic.</a:t>
            </a:r>
          </a:p>
          <a:p>
            <a:pPr marL="484154" lvl="1" indent="-242077" algn="l">
              <a:lnSpc>
                <a:spcPts val="3139"/>
              </a:lnSpc>
              <a:buFont typeface="Arial"/>
              <a:buChar char="•"/>
            </a:pPr>
            <a:r>
              <a:rPr lang="en-US" sz="2242">
                <a:solidFill>
                  <a:srgbClr val="000000"/>
                </a:solidFill>
                <a:latin typeface="Alatsi"/>
                <a:ea typeface="Alatsi"/>
                <a:cs typeface="Alatsi"/>
                <a:sym typeface="Alatsi"/>
              </a:rPr>
              <a:t>Forwards processed signals to 1410S Gateway for SCADA/DCS integration.</a:t>
            </a:r>
          </a:p>
          <a:p>
            <a:pPr marL="484154" lvl="1" indent="-242077" algn="l">
              <a:lnSpc>
                <a:spcPts val="3139"/>
              </a:lnSpc>
              <a:buFont typeface="Arial"/>
              <a:buChar char="•"/>
            </a:pPr>
            <a:r>
              <a:rPr lang="en-US" sz="2242">
                <a:solidFill>
                  <a:srgbClr val="000000"/>
                </a:solidFill>
                <a:latin typeface="Alatsi"/>
                <a:ea typeface="Alatsi"/>
                <a:cs typeface="Alatsi"/>
                <a:sym typeface="Alatsi"/>
              </a:rPr>
              <a:t>Enhances wireless mesh reliability with strong RF reception and routing stability.</a:t>
            </a:r>
          </a:p>
          <a:p>
            <a:pPr marL="484154" lvl="1" indent="-242077" algn="l">
              <a:lnSpc>
                <a:spcPts val="3139"/>
              </a:lnSpc>
              <a:buFont typeface="Arial"/>
              <a:buChar char="•"/>
            </a:pPr>
            <a:r>
              <a:rPr lang="en-US" sz="2242">
                <a:solidFill>
                  <a:srgbClr val="000000"/>
                </a:solidFill>
                <a:latin typeface="Alatsi"/>
                <a:ea typeface="Alatsi"/>
                <a:cs typeface="Alatsi"/>
                <a:sym typeface="Alatsi"/>
              </a:rPr>
              <a:t>Designed for hazardous outdoor zones with ATEX/IECEx compliance and lightning protection.</a:t>
            </a:r>
          </a:p>
          <a:p>
            <a:pPr marL="484154" lvl="1" indent="-242077" algn="l">
              <a:lnSpc>
                <a:spcPts val="3139"/>
              </a:lnSpc>
              <a:buFont typeface="Arial"/>
              <a:buChar char="•"/>
            </a:pPr>
            <a:r>
              <a:rPr lang="en-US" sz="2242">
                <a:solidFill>
                  <a:srgbClr val="000000"/>
                </a:solidFill>
                <a:latin typeface="Alatsi"/>
                <a:ea typeface="Alatsi"/>
                <a:cs typeface="Alatsi"/>
                <a:sym typeface="Alatsi"/>
              </a:rPr>
              <a:t>Supports network scalability and self-healing by acting as a fixed anchor in the mesh.</a:t>
            </a:r>
          </a:p>
          <a:p>
            <a:pPr marL="484154" lvl="1" indent="-242077" algn="l">
              <a:lnSpc>
                <a:spcPts val="3139"/>
              </a:lnSpc>
              <a:buFont typeface="Arial"/>
              <a:buChar char="•"/>
            </a:pPr>
            <a:r>
              <a:rPr lang="en-US" sz="2242">
                <a:solidFill>
                  <a:srgbClr val="000000"/>
                </a:solidFill>
                <a:latin typeface="Alatsi"/>
                <a:ea typeface="Alatsi"/>
                <a:cs typeface="Alatsi"/>
                <a:sym typeface="Alatsi"/>
              </a:rPr>
              <a:t>Reduces wiring and simplifies deployment across large industrial sites.</a:t>
            </a:r>
          </a:p>
          <a:p>
            <a:pPr marL="484154" lvl="1" indent="-242077" algn="l">
              <a:lnSpc>
                <a:spcPts val="3139"/>
              </a:lnSpc>
              <a:buFont typeface="Arial"/>
              <a:buChar char="•"/>
            </a:pPr>
            <a:r>
              <a:rPr lang="en-US" sz="2242">
                <a:solidFill>
                  <a:srgbClr val="000000"/>
                </a:solidFill>
                <a:latin typeface="Alatsi"/>
                <a:ea typeface="Alatsi"/>
                <a:cs typeface="Alatsi"/>
                <a:sym typeface="Alatsi"/>
              </a:rPr>
              <a:t>Minimal maintenance with passive operation and robust construction.</a:t>
            </a:r>
          </a:p>
          <a:p>
            <a:pPr marL="484154" lvl="1" indent="-242077" algn="l">
              <a:lnSpc>
                <a:spcPts val="3139"/>
              </a:lnSpc>
              <a:buFont typeface="Arial"/>
              <a:buChar char="•"/>
            </a:pPr>
            <a:r>
              <a:rPr lang="en-US" sz="2242">
                <a:solidFill>
                  <a:srgbClr val="000000"/>
                </a:solidFill>
                <a:latin typeface="Alatsi"/>
                <a:ea typeface="Alatsi"/>
                <a:cs typeface="Alatsi"/>
                <a:sym typeface="Alatsi"/>
              </a:rPr>
              <a:t>Ensures continuous, redundant data flow critical for gas leak and fire safety detection.</a:t>
            </a:r>
          </a:p>
        </p:txBody>
      </p:sp>
      <p:sp>
        <p:nvSpPr>
          <p:cNvPr id="8" name="Freeform 8"/>
          <p:cNvSpPr/>
          <p:nvPr/>
        </p:nvSpPr>
        <p:spPr>
          <a:xfrm>
            <a:off x="16324261" y="0"/>
            <a:ext cx="2178525" cy="1485900"/>
          </a:xfrm>
          <a:custGeom>
            <a:avLst/>
            <a:gdLst/>
            <a:ahLst/>
            <a:cxnLst/>
            <a:rect l="l" t="t" r="r" b="b"/>
            <a:pathLst>
              <a:path w="2178525" h="1240422">
                <a:moveTo>
                  <a:pt x="0" y="0"/>
                </a:moveTo>
                <a:lnTo>
                  <a:pt x="2178525" y="0"/>
                </a:lnTo>
                <a:lnTo>
                  <a:pt x="2178525" y="1240421"/>
                </a:lnTo>
                <a:lnTo>
                  <a:pt x="0" y="1240421"/>
                </a:lnTo>
                <a:lnTo>
                  <a:pt x="0" y="0"/>
                </a:lnTo>
                <a:close/>
              </a:path>
            </a:pathLst>
          </a:custGeom>
          <a:blipFill>
            <a:blip r:embed="rId4"/>
            <a:stretch>
              <a:fillRect t="-41796" r="-4535" b="-41796"/>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28700"/>
            <a:ext cx="5707151" cy="3710144"/>
          </a:xfrm>
          <a:custGeom>
            <a:avLst/>
            <a:gdLst/>
            <a:ahLst/>
            <a:cxnLst/>
            <a:rect l="l" t="t" r="r" b="b"/>
            <a:pathLst>
              <a:path w="5707151" h="3710144">
                <a:moveTo>
                  <a:pt x="0" y="0"/>
                </a:moveTo>
                <a:lnTo>
                  <a:pt x="5707151" y="0"/>
                </a:lnTo>
                <a:lnTo>
                  <a:pt x="5707151" y="3710144"/>
                </a:lnTo>
                <a:lnTo>
                  <a:pt x="0" y="3710144"/>
                </a:lnTo>
                <a:lnTo>
                  <a:pt x="0" y="0"/>
                </a:lnTo>
                <a:close/>
              </a:path>
            </a:pathLst>
          </a:custGeom>
          <a:blipFill>
            <a:blip r:embed="rId2"/>
            <a:stretch>
              <a:fillRect l="-5315" t="-34748" r="-3100" b="-32022"/>
            </a:stretch>
          </a:blipFill>
        </p:spPr>
      </p:sp>
      <p:sp>
        <p:nvSpPr>
          <p:cNvPr id="3" name="Freeform 3"/>
          <p:cNvSpPr/>
          <p:nvPr/>
        </p:nvSpPr>
        <p:spPr>
          <a:xfrm>
            <a:off x="13333619" y="4897207"/>
            <a:ext cx="4663630" cy="1618531"/>
          </a:xfrm>
          <a:custGeom>
            <a:avLst/>
            <a:gdLst/>
            <a:ahLst/>
            <a:cxnLst/>
            <a:rect l="l" t="t" r="r" b="b"/>
            <a:pathLst>
              <a:path w="4663630" h="1618531">
                <a:moveTo>
                  <a:pt x="0" y="0"/>
                </a:moveTo>
                <a:lnTo>
                  <a:pt x="4663630" y="0"/>
                </a:lnTo>
                <a:lnTo>
                  <a:pt x="4663630" y="1618531"/>
                </a:lnTo>
                <a:lnTo>
                  <a:pt x="0" y="1618531"/>
                </a:lnTo>
                <a:lnTo>
                  <a:pt x="0" y="0"/>
                </a:lnTo>
                <a:close/>
              </a:path>
            </a:pathLst>
          </a:custGeom>
          <a:blipFill>
            <a:blip r:embed="rId3"/>
            <a:stretch>
              <a:fillRect b="-2781"/>
            </a:stretch>
          </a:blipFill>
        </p:spPr>
      </p:sp>
      <p:sp>
        <p:nvSpPr>
          <p:cNvPr id="4" name="TextBox 4"/>
          <p:cNvSpPr txBox="1"/>
          <p:nvPr/>
        </p:nvSpPr>
        <p:spPr>
          <a:xfrm>
            <a:off x="202590" y="285794"/>
            <a:ext cx="7774950" cy="588836"/>
          </a:xfrm>
          <a:prstGeom prst="rect">
            <a:avLst/>
          </a:prstGeom>
        </p:spPr>
        <p:txBody>
          <a:bodyPr lIns="0" tIns="0" rIns="0" bIns="0" rtlCol="0" anchor="t">
            <a:spAutoFit/>
          </a:bodyPr>
          <a:lstStyle/>
          <a:p>
            <a:pPr algn="ctr">
              <a:lnSpc>
                <a:spcPts val="4819"/>
              </a:lnSpc>
              <a:spcBef>
                <a:spcPct val="0"/>
              </a:spcBef>
            </a:pPr>
            <a:r>
              <a:rPr lang="en-US" sz="3442" u="sng">
                <a:solidFill>
                  <a:srgbClr val="000000"/>
                </a:solidFill>
                <a:latin typeface="Alatsi"/>
                <a:ea typeface="Alatsi"/>
                <a:cs typeface="Alatsi"/>
                <a:sym typeface="Alatsi"/>
              </a:rPr>
              <a:t>4.   Gateway -   Model   1410S1AA32AD4N7</a:t>
            </a:r>
          </a:p>
        </p:txBody>
      </p:sp>
      <p:sp>
        <p:nvSpPr>
          <p:cNvPr id="5" name="TextBox 5"/>
          <p:cNvSpPr txBox="1"/>
          <p:nvPr/>
        </p:nvSpPr>
        <p:spPr>
          <a:xfrm>
            <a:off x="5440668" y="952658"/>
            <a:ext cx="12847332" cy="3814603"/>
          </a:xfrm>
          <a:prstGeom prst="rect">
            <a:avLst/>
          </a:prstGeom>
        </p:spPr>
        <p:txBody>
          <a:bodyPr lIns="0" tIns="0" rIns="0" bIns="0" rtlCol="0" anchor="t">
            <a:spAutoFit/>
          </a:bodyPr>
          <a:lstStyle/>
          <a:p>
            <a:pPr marL="517082" lvl="1" indent="-258541" algn="l">
              <a:lnSpc>
                <a:spcPts val="3353"/>
              </a:lnSpc>
              <a:buFont typeface="Arial"/>
              <a:buChar char="•"/>
            </a:pPr>
            <a:r>
              <a:rPr lang="en-US" sz="2395">
                <a:solidFill>
                  <a:srgbClr val="000000"/>
                </a:solidFill>
                <a:latin typeface="Alatsi"/>
                <a:ea typeface="Alatsi"/>
                <a:cs typeface="Alatsi"/>
                <a:sym typeface="Alatsi"/>
              </a:rPr>
              <a:t>Located inside the instrument/control room adjacent to DCS/SCADA.</a:t>
            </a:r>
          </a:p>
          <a:p>
            <a:pPr marL="538143" lvl="1" indent="-269072" algn="l">
              <a:lnSpc>
                <a:spcPts val="3489"/>
              </a:lnSpc>
              <a:buFont typeface="Arial"/>
              <a:buChar char="•"/>
            </a:pPr>
            <a:r>
              <a:rPr lang="en-US" sz="2492" u="sng">
                <a:solidFill>
                  <a:srgbClr val="000000"/>
                </a:solidFill>
                <a:latin typeface="Alatsi"/>
                <a:ea typeface="Alatsi"/>
                <a:cs typeface="Alatsi"/>
                <a:sym typeface="Alatsi"/>
              </a:rPr>
              <a:t>Internal Modules</a:t>
            </a:r>
            <a:r>
              <a:rPr lang="en-US" sz="2492">
                <a:solidFill>
                  <a:srgbClr val="000000"/>
                </a:solidFill>
                <a:latin typeface="Alatsi"/>
                <a:ea typeface="Alatsi"/>
                <a:cs typeface="Alatsi"/>
                <a:sym typeface="Alatsi"/>
              </a:rPr>
              <a:t>:</a:t>
            </a:r>
          </a:p>
          <a:p>
            <a:pPr marL="517082" lvl="1" indent="-258541" algn="l">
              <a:lnSpc>
                <a:spcPts val="3353"/>
              </a:lnSpc>
              <a:buFont typeface="Arial"/>
              <a:buChar char="•"/>
            </a:pPr>
            <a:r>
              <a:rPr lang="en-US" sz="2395">
                <a:solidFill>
                  <a:srgbClr val="000000"/>
                </a:solidFill>
                <a:latin typeface="Alatsi"/>
                <a:ea typeface="Alatsi"/>
                <a:cs typeface="Alatsi"/>
                <a:sym typeface="Alatsi"/>
              </a:rPr>
              <a:t>Network Manager orchestrates TDMA slot scheduling and device joining.</a:t>
            </a:r>
          </a:p>
          <a:p>
            <a:pPr marL="517082" lvl="1" indent="-258541" algn="l">
              <a:lnSpc>
                <a:spcPts val="3353"/>
              </a:lnSpc>
              <a:buFont typeface="Arial"/>
              <a:buChar char="•"/>
            </a:pPr>
            <a:r>
              <a:rPr lang="en-US" sz="2395">
                <a:solidFill>
                  <a:srgbClr val="000000"/>
                </a:solidFill>
                <a:latin typeface="Alatsi"/>
                <a:ea typeface="Alatsi"/>
                <a:cs typeface="Alatsi"/>
                <a:sym typeface="Alatsi"/>
              </a:rPr>
              <a:t>Protocol conversion engine translates WirelessHART packets to Modbus TCP/IP or OPC for SCADA integration.</a:t>
            </a:r>
          </a:p>
          <a:p>
            <a:pPr marL="517082" lvl="1" indent="-258541" algn="l">
              <a:lnSpc>
                <a:spcPts val="3353"/>
              </a:lnSpc>
              <a:buFont typeface="Arial"/>
              <a:buChar char="•"/>
            </a:pPr>
            <a:r>
              <a:rPr lang="en-US" sz="2395">
                <a:solidFill>
                  <a:srgbClr val="000000"/>
                </a:solidFill>
                <a:latin typeface="Alatsi"/>
                <a:ea typeface="Alatsi"/>
                <a:cs typeface="Alatsi"/>
                <a:sym typeface="Alatsi"/>
              </a:rPr>
              <a:t>Security firewall and access control for data authentication.</a:t>
            </a:r>
          </a:p>
          <a:p>
            <a:pPr marL="517082" lvl="1" indent="-258541" algn="l">
              <a:lnSpc>
                <a:spcPts val="3353"/>
              </a:lnSpc>
              <a:buFont typeface="Arial"/>
              <a:buChar char="•"/>
            </a:pPr>
            <a:r>
              <a:rPr lang="en-US" sz="2395">
                <a:solidFill>
                  <a:srgbClr val="000000"/>
                </a:solidFill>
                <a:latin typeface="Alatsi"/>
                <a:ea typeface="Alatsi"/>
                <a:cs typeface="Alatsi"/>
                <a:sym typeface="Alatsi"/>
              </a:rPr>
              <a:t>Diagnostics and logging module for network health monitoring.</a:t>
            </a:r>
          </a:p>
          <a:p>
            <a:pPr marL="538143" lvl="1" indent="-269072" algn="l">
              <a:lnSpc>
                <a:spcPts val="3489"/>
              </a:lnSpc>
              <a:buFont typeface="Arial"/>
              <a:buChar char="•"/>
            </a:pPr>
            <a:r>
              <a:rPr lang="en-US" sz="2492" u="sng">
                <a:solidFill>
                  <a:srgbClr val="000000"/>
                </a:solidFill>
                <a:latin typeface="Alatsi"/>
                <a:ea typeface="Alatsi"/>
                <a:cs typeface="Alatsi"/>
                <a:sym typeface="Alatsi"/>
              </a:rPr>
              <a:t>Function</a:t>
            </a:r>
            <a:r>
              <a:rPr lang="en-US" sz="2492">
                <a:solidFill>
                  <a:srgbClr val="000000"/>
                </a:solidFill>
                <a:latin typeface="Alatsi"/>
                <a:ea typeface="Alatsi"/>
                <a:cs typeface="Alatsi"/>
                <a:sym typeface="Alatsi"/>
              </a:rPr>
              <a:t>: Acts as the central coordinator of the wireless mesh network, collecting sensor data, managing device statuses, and interfacing with plant control systems.</a:t>
            </a:r>
          </a:p>
        </p:txBody>
      </p:sp>
      <p:sp>
        <p:nvSpPr>
          <p:cNvPr id="6" name="TextBox 6"/>
          <p:cNvSpPr txBox="1"/>
          <p:nvPr/>
        </p:nvSpPr>
        <p:spPr>
          <a:xfrm>
            <a:off x="-157570" y="5086350"/>
            <a:ext cx="10551750" cy="546291"/>
          </a:xfrm>
          <a:prstGeom prst="rect">
            <a:avLst/>
          </a:prstGeom>
        </p:spPr>
        <p:txBody>
          <a:bodyPr lIns="0" tIns="0" rIns="0" bIns="0" rtlCol="0" anchor="t">
            <a:spAutoFit/>
          </a:bodyPr>
          <a:lstStyle/>
          <a:p>
            <a:pPr algn="ctr">
              <a:lnSpc>
                <a:spcPts val="4539"/>
              </a:lnSpc>
              <a:spcBef>
                <a:spcPct val="0"/>
              </a:spcBef>
            </a:pPr>
            <a:r>
              <a:rPr lang="en-US" sz="3242" u="sng">
                <a:solidFill>
                  <a:srgbClr val="000000"/>
                </a:solidFill>
                <a:latin typeface="Alatsi"/>
                <a:ea typeface="Alatsi"/>
                <a:cs typeface="Alatsi"/>
                <a:sym typeface="Alatsi"/>
              </a:rPr>
              <a:t>5.   Hop Channel in Wireless Fire &amp; Gas Detection System</a:t>
            </a:r>
          </a:p>
        </p:txBody>
      </p:sp>
      <p:sp>
        <p:nvSpPr>
          <p:cNvPr id="7" name="TextBox 7"/>
          <p:cNvSpPr txBox="1"/>
          <p:nvPr/>
        </p:nvSpPr>
        <p:spPr>
          <a:xfrm>
            <a:off x="145375" y="5980147"/>
            <a:ext cx="17997249" cy="4344907"/>
          </a:xfrm>
          <a:prstGeom prst="rect">
            <a:avLst/>
          </a:prstGeom>
        </p:spPr>
        <p:txBody>
          <a:bodyPr lIns="0" tIns="0" rIns="0" bIns="0" rtlCol="0" anchor="t">
            <a:spAutoFit/>
          </a:bodyPr>
          <a:lstStyle/>
          <a:p>
            <a:pPr marL="511173" lvl="1" indent="-255586" algn="l">
              <a:lnSpc>
                <a:spcPts val="3314"/>
              </a:lnSpc>
              <a:buFont typeface="Arial"/>
              <a:buChar char="•"/>
            </a:pPr>
            <a:r>
              <a:rPr lang="en-US" sz="2367" u="sng" dirty="0">
                <a:solidFill>
                  <a:srgbClr val="000000"/>
                </a:solidFill>
                <a:latin typeface="Alatsi"/>
                <a:ea typeface="Alatsi"/>
                <a:cs typeface="Alatsi"/>
                <a:sym typeface="Alatsi"/>
              </a:rPr>
              <a:t>Hop</a:t>
            </a:r>
            <a:r>
              <a:rPr lang="en-US" sz="2367" dirty="0">
                <a:solidFill>
                  <a:srgbClr val="000000"/>
                </a:solidFill>
                <a:latin typeface="Alatsi"/>
                <a:ea typeface="Alatsi"/>
                <a:cs typeface="Alatsi"/>
                <a:sym typeface="Alatsi"/>
              </a:rPr>
              <a:t>: A hop is a single wireless transmission from one device to another.</a:t>
            </a:r>
          </a:p>
          <a:p>
            <a:pPr marL="471216" lvl="1" indent="-235608" algn="l">
              <a:lnSpc>
                <a:spcPts val="3055"/>
              </a:lnSpc>
              <a:buFont typeface="Arial"/>
              <a:buChar char="•"/>
            </a:pPr>
            <a:r>
              <a:rPr lang="en-US" sz="2182" dirty="0">
                <a:solidFill>
                  <a:srgbClr val="000000"/>
                </a:solidFill>
                <a:latin typeface="Alatsi"/>
                <a:ea typeface="Alatsi"/>
                <a:cs typeface="Alatsi"/>
                <a:sym typeface="Alatsi"/>
              </a:rPr>
              <a:t> In Wireless HART, each device (detector/repeater) can act as a hop, forwarding data from neighbors toward the gateway.</a:t>
            </a:r>
          </a:p>
          <a:p>
            <a:pPr marL="471216" lvl="1" indent="-235608" algn="l">
              <a:lnSpc>
                <a:spcPts val="3055"/>
              </a:lnSpc>
              <a:buFont typeface="Arial"/>
              <a:buChar char="•"/>
            </a:pPr>
            <a:r>
              <a:rPr lang="en-US" sz="2182" dirty="0">
                <a:solidFill>
                  <a:srgbClr val="000000"/>
                </a:solidFill>
                <a:latin typeface="Alatsi"/>
                <a:ea typeface="Alatsi"/>
                <a:cs typeface="Alatsi"/>
                <a:sym typeface="Alatsi"/>
              </a:rPr>
              <a:t>Operates in the 2.4 GHz ISM band using 15 channels (11–25).</a:t>
            </a:r>
          </a:p>
          <a:p>
            <a:pPr marL="471216" lvl="1" indent="-235608" algn="l">
              <a:lnSpc>
                <a:spcPts val="3055"/>
              </a:lnSpc>
              <a:buFont typeface="Arial"/>
              <a:buChar char="•"/>
            </a:pPr>
            <a:r>
              <a:rPr lang="en-US" sz="2182" dirty="0">
                <a:solidFill>
                  <a:srgbClr val="000000"/>
                </a:solidFill>
                <a:latin typeface="Alatsi"/>
                <a:ea typeface="Alatsi"/>
                <a:cs typeface="Alatsi"/>
                <a:sym typeface="Alatsi"/>
              </a:rPr>
              <a:t>Uses FHSS (Frequency Hopping Spread Spectrum) and TDMA (Time Division Multiple Access) to assign different channels and timeslots for each hop.</a:t>
            </a:r>
          </a:p>
          <a:p>
            <a:pPr marL="471218" lvl="1" indent="-235609" algn="l">
              <a:lnSpc>
                <a:spcPts val="3055"/>
              </a:lnSpc>
              <a:buFont typeface="Arial"/>
              <a:buChar char="•"/>
            </a:pPr>
            <a:r>
              <a:rPr lang="en-US" sz="2182" dirty="0">
                <a:solidFill>
                  <a:srgbClr val="000000"/>
                </a:solidFill>
                <a:latin typeface="Alatsi"/>
                <a:ea typeface="Alatsi"/>
                <a:cs typeface="Alatsi"/>
                <a:sym typeface="Alatsi"/>
              </a:rPr>
              <a:t>The Network Manager (Gateway) dynamically controls hopping patterns to ensure stable, coordinated communication.</a:t>
            </a:r>
          </a:p>
          <a:p>
            <a:pPr algn="l">
              <a:lnSpc>
                <a:spcPts val="2915"/>
              </a:lnSpc>
              <a:spcBef>
                <a:spcPct val="0"/>
              </a:spcBef>
            </a:pPr>
            <a:r>
              <a:rPr lang="en-US" sz="2082" dirty="0">
                <a:solidFill>
                  <a:srgbClr val="000000"/>
                </a:solidFill>
                <a:latin typeface="Alatsi"/>
                <a:ea typeface="Alatsi"/>
                <a:cs typeface="Alatsi"/>
                <a:sym typeface="Alatsi"/>
              </a:rPr>
              <a:t>✅</a:t>
            </a:r>
            <a:r>
              <a:rPr lang="en-US" sz="2082" u="sng" dirty="0">
                <a:solidFill>
                  <a:srgbClr val="000000"/>
                </a:solidFill>
                <a:latin typeface="Alatsi"/>
                <a:ea typeface="Alatsi"/>
                <a:cs typeface="Alatsi"/>
                <a:sym typeface="Alatsi"/>
              </a:rPr>
              <a:t> Advantages of Multi-Hop Channel Use  :</a:t>
            </a:r>
          </a:p>
          <a:p>
            <a:pPr algn="l">
              <a:lnSpc>
                <a:spcPts val="3055"/>
              </a:lnSpc>
              <a:spcBef>
                <a:spcPct val="0"/>
              </a:spcBef>
            </a:pPr>
            <a:r>
              <a:rPr lang="en-US" sz="2182" dirty="0">
                <a:solidFill>
                  <a:srgbClr val="000000"/>
                </a:solidFill>
                <a:latin typeface="Alatsi"/>
                <a:ea typeface="Alatsi"/>
                <a:cs typeface="Alatsi"/>
                <a:sym typeface="Alatsi"/>
              </a:rPr>
              <a:t>📶 Avoids Interference – Channel hopping reduces collision and noise impact</a:t>
            </a:r>
          </a:p>
          <a:p>
            <a:pPr algn="l">
              <a:lnSpc>
                <a:spcPts val="3055"/>
              </a:lnSpc>
              <a:spcBef>
                <a:spcPct val="0"/>
              </a:spcBef>
            </a:pPr>
            <a:r>
              <a:rPr lang="en-US" sz="2182" dirty="0">
                <a:solidFill>
                  <a:srgbClr val="000000"/>
                </a:solidFill>
                <a:latin typeface="Alatsi"/>
                <a:ea typeface="Alatsi"/>
                <a:cs typeface="Alatsi"/>
                <a:sym typeface="Alatsi"/>
              </a:rPr>
              <a:t> 🛡️High Reliability – Self-healing mesh ensures alternate paths</a:t>
            </a:r>
          </a:p>
          <a:p>
            <a:pPr algn="l">
              <a:lnSpc>
                <a:spcPts val="3055"/>
              </a:lnSpc>
              <a:spcBef>
                <a:spcPct val="0"/>
              </a:spcBef>
            </a:pPr>
            <a:r>
              <a:rPr lang="en-US" sz="2182" dirty="0">
                <a:solidFill>
                  <a:srgbClr val="000000"/>
                </a:solidFill>
                <a:latin typeface="Alatsi"/>
                <a:ea typeface="Alatsi"/>
                <a:cs typeface="Alatsi"/>
                <a:sym typeface="Alatsi"/>
              </a:rPr>
              <a:t> 🔋 Power Efficient – Shorter hops lower transmission load and extend battery life</a:t>
            </a:r>
          </a:p>
          <a:p>
            <a:pPr algn="l">
              <a:lnSpc>
                <a:spcPts val="3055"/>
              </a:lnSpc>
              <a:spcBef>
                <a:spcPct val="0"/>
              </a:spcBef>
            </a:pPr>
            <a:r>
              <a:rPr lang="en-US" sz="2182" dirty="0">
                <a:solidFill>
                  <a:srgbClr val="000000"/>
                </a:solidFill>
                <a:latin typeface="Alatsi"/>
                <a:ea typeface="Alatsi"/>
                <a:cs typeface="Alatsi"/>
                <a:sym typeface="Alatsi"/>
              </a:rPr>
              <a:t> 🔐Enhanced Security – Channel changes make eavesdropping difficult</a:t>
            </a:r>
          </a:p>
        </p:txBody>
      </p:sp>
      <p:sp>
        <p:nvSpPr>
          <p:cNvPr id="8" name="Freeform 8"/>
          <p:cNvSpPr/>
          <p:nvPr/>
        </p:nvSpPr>
        <p:spPr>
          <a:xfrm>
            <a:off x="16042517" y="0"/>
            <a:ext cx="2245484" cy="1790700"/>
          </a:xfrm>
          <a:custGeom>
            <a:avLst/>
            <a:gdLst/>
            <a:ahLst/>
            <a:cxnLst/>
            <a:rect l="l" t="t" r="r" b="b"/>
            <a:pathLst>
              <a:path w="2367437" h="1882396">
                <a:moveTo>
                  <a:pt x="0" y="0"/>
                </a:moveTo>
                <a:lnTo>
                  <a:pt x="2367438" y="0"/>
                </a:lnTo>
                <a:lnTo>
                  <a:pt x="2367438" y="1882396"/>
                </a:lnTo>
                <a:lnTo>
                  <a:pt x="0" y="1882396"/>
                </a:lnTo>
                <a:lnTo>
                  <a:pt x="0" y="0"/>
                </a:lnTo>
                <a:close/>
              </a:path>
            </a:pathLst>
          </a:custGeom>
          <a:blipFill>
            <a:blip r:embed="rId4"/>
            <a:stretch>
              <a:fillRect t="-15735" r="-4535" b="-15735"/>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71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8999"/>
            </a:blip>
            <a:stretch>
              <a:fillRect l="-681" t="-1596" r="-4677" b="-1187"/>
            </a:stretch>
          </a:blipFill>
        </p:spPr>
      </p:sp>
      <p:sp>
        <p:nvSpPr>
          <p:cNvPr id="6" name="Freeform 6"/>
          <p:cNvSpPr/>
          <p:nvPr/>
        </p:nvSpPr>
        <p:spPr>
          <a:xfrm>
            <a:off x="0" y="0"/>
            <a:ext cx="1683716" cy="1683716"/>
          </a:xfrm>
          <a:custGeom>
            <a:avLst/>
            <a:gdLst/>
            <a:ahLst/>
            <a:cxnLst/>
            <a:rect l="l" t="t" r="r" b="b"/>
            <a:pathLst>
              <a:path w="1683716" h="1683716">
                <a:moveTo>
                  <a:pt x="0" y="0"/>
                </a:moveTo>
                <a:lnTo>
                  <a:pt x="1683716" y="0"/>
                </a:lnTo>
                <a:lnTo>
                  <a:pt x="1683716" y="1683716"/>
                </a:lnTo>
                <a:lnTo>
                  <a:pt x="0" y="16837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818776" y="322693"/>
            <a:ext cx="8849785" cy="746012"/>
          </a:xfrm>
          <a:prstGeom prst="rect">
            <a:avLst/>
          </a:prstGeom>
        </p:spPr>
        <p:txBody>
          <a:bodyPr lIns="0" tIns="0" rIns="0" bIns="0" rtlCol="0" anchor="t">
            <a:spAutoFit/>
          </a:bodyPr>
          <a:lstStyle/>
          <a:p>
            <a:pPr algn="ctr">
              <a:lnSpc>
                <a:spcPts val="6131"/>
              </a:lnSpc>
              <a:spcBef>
                <a:spcPct val="0"/>
              </a:spcBef>
            </a:pPr>
            <a:r>
              <a:rPr lang="en-US" sz="4379" u="sng">
                <a:solidFill>
                  <a:srgbClr val="000000"/>
                </a:solidFill>
                <a:latin typeface="Alatsi"/>
                <a:ea typeface="Alatsi"/>
                <a:cs typeface="Alatsi"/>
                <a:sym typeface="Alatsi"/>
              </a:rPr>
              <a:t>Wireless HART Technology   Adoption</a:t>
            </a:r>
          </a:p>
        </p:txBody>
      </p:sp>
      <p:sp>
        <p:nvSpPr>
          <p:cNvPr id="8" name="TextBox 8"/>
          <p:cNvSpPr txBox="1"/>
          <p:nvPr/>
        </p:nvSpPr>
        <p:spPr>
          <a:xfrm>
            <a:off x="0" y="1443825"/>
            <a:ext cx="18288000" cy="8827866"/>
          </a:xfrm>
          <a:prstGeom prst="rect">
            <a:avLst/>
          </a:prstGeom>
        </p:spPr>
        <p:txBody>
          <a:bodyPr lIns="0" tIns="0" rIns="0" bIns="0" rtlCol="0" anchor="t">
            <a:spAutoFit/>
          </a:bodyPr>
          <a:lstStyle/>
          <a:p>
            <a:pPr marL="458952" lvl="1" indent="-229476" algn="l">
              <a:lnSpc>
                <a:spcPts val="2976"/>
              </a:lnSpc>
              <a:buFont typeface="Arial"/>
              <a:buChar char="•"/>
            </a:pPr>
            <a:r>
              <a:rPr lang="en-US" sz="2125" dirty="0" err="1">
                <a:solidFill>
                  <a:srgbClr val="000000"/>
                </a:solidFill>
                <a:latin typeface="Calistoga"/>
                <a:ea typeface="Calistoga"/>
                <a:cs typeface="Calistoga"/>
                <a:sym typeface="Calistoga"/>
              </a:rPr>
              <a:t>WirelessHART</a:t>
            </a:r>
            <a:r>
              <a:rPr lang="en-US" sz="2125" dirty="0">
                <a:solidFill>
                  <a:srgbClr val="000000"/>
                </a:solidFill>
                <a:latin typeface="Calistoga"/>
                <a:ea typeface="Calistoga"/>
                <a:cs typeface="Calistoga"/>
                <a:sym typeface="Calistoga"/>
              </a:rPr>
              <a:t> (IEC 62591 standard) is embedded in gas detectors, repeaters, antennas, and the gateway to enable secure, real-time wireless communication in hazardous areas.</a:t>
            </a:r>
          </a:p>
          <a:p>
            <a:pPr algn="ctr">
              <a:lnSpc>
                <a:spcPts val="2976"/>
              </a:lnSpc>
              <a:spcBef>
                <a:spcPct val="0"/>
              </a:spcBef>
            </a:pPr>
            <a:endParaRPr lang="en-US" sz="2125" dirty="0">
              <a:solidFill>
                <a:srgbClr val="000000"/>
              </a:solidFill>
              <a:latin typeface="Calistoga"/>
              <a:ea typeface="Calistoga"/>
              <a:cs typeface="Calistoga"/>
              <a:sym typeface="Calistoga"/>
            </a:endParaRPr>
          </a:p>
          <a:p>
            <a:pPr marL="458952" lvl="1" indent="-229476" algn="l">
              <a:lnSpc>
                <a:spcPts val="2976"/>
              </a:lnSpc>
              <a:buFont typeface="Arial"/>
              <a:buChar char="•"/>
            </a:pPr>
            <a:r>
              <a:rPr lang="en-US" sz="2125" dirty="0">
                <a:solidFill>
                  <a:srgbClr val="000000"/>
                </a:solidFill>
                <a:latin typeface="Calistoga"/>
                <a:ea typeface="Calistoga"/>
                <a:cs typeface="Calistoga"/>
                <a:sym typeface="Calistoga"/>
              </a:rPr>
              <a:t>Smart gas detectors include built-in Wireless HART modems, sensors, microprocessors, and encryption modules to transmit gas concentration data wirelessly.</a:t>
            </a:r>
          </a:p>
          <a:p>
            <a:pPr algn="ctr">
              <a:lnSpc>
                <a:spcPts val="2976"/>
              </a:lnSpc>
              <a:spcBef>
                <a:spcPct val="0"/>
              </a:spcBef>
            </a:pPr>
            <a:endParaRPr lang="en-US" sz="2125" dirty="0">
              <a:solidFill>
                <a:srgbClr val="000000"/>
              </a:solidFill>
              <a:latin typeface="Calistoga"/>
              <a:ea typeface="Calistoga"/>
              <a:cs typeface="Calistoga"/>
              <a:sym typeface="Calistoga"/>
            </a:endParaRPr>
          </a:p>
          <a:p>
            <a:pPr marL="458952" lvl="1" indent="-229476" algn="l">
              <a:lnSpc>
                <a:spcPts val="2976"/>
              </a:lnSpc>
              <a:buFont typeface="Arial"/>
              <a:buChar char="•"/>
            </a:pPr>
            <a:r>
              <a:rPr lang="en-US" sz="2125" dirty="0">
                <a:solidFill>
                  <a:srgbClr val="000000"/>
                </a:solidFill>
                <a:latin typeface="Calistoga"/>
                <a:ea typeface="Calistoga"/>
                <a:cs typeface="Calistoga"/>
                <a:sym typeface="Calistoga"/>
              </a:rPr>
              <a:t> Repeaters use Wireless HART transceivers and routing engines to enable mesh routing, allowing multi-hop, redundant communication paths that self-heal in case of link failure.</a:t>
            </a:r>
          </a:p>
          <a:p>
            <a:pPr algn="ctr">
              <a:lnSpc>
                <a:spcPts val="2976"/>
              </a:lnSpc>
              <a:spcBef>
                <a:spcPct val="0"/>
              </a:spcBef>
            </a:pPr>
            <a:endParaRPr lang="en-US" sz="2125" dirty="0">
              <a:solidFill>
                <a:srgbClr val="000000"/>
              </a:solidFill>
              <a:latin typeface="Calistoga"/>
              <a:ea typeface="Calistoga"/>
              <a:cs typeface="Calistoga"/>
              <a:sym typeface="Calistoga"/>
            </a:endParaRPr>
          </a:p>
          <a:p>
            <a:pPr marL="458952" lvl="1" indent="-229476" algn="l">
              <a:lnSpc>
                <a:spcPts val="2976"/>
              </a:lnSpc>
              <a:buFont typeface="Arial"/>
              <a:buChar char="•"/>
            </a:pPr>
            <a:r>
              <a:rPr lang="en-US" sz="2125" dirty="0">
                <a:solidFill>
                  <a:srgbClr val="000000"/>
                </a:solidFill>
                <a:latin typeface="Calistoga"/>
                <a:ea typeface="Calistoga"/>
                <a:cs typeface="Calistoga"/>
                <a:sym typeface="Calistoga"/>
              </a:rPr>
              <a:t> Field Link Antenna with embedded RF circuitry collects Wireless HART signals from the field and sends them to the gateway, ensuring strong, centralized communication coverage.</a:t>
            </a:r>
          </a:p>
          <a:p>
            <a:pPr algn="ctr">
              <a:lnSpc>
                <a:spcPts val="2976"/>
              </a:lnSpc>
              <a:spcBef>
                <a:spcPct val="0"/>
              </a:spcBef>
            </a:pPr>
            <a:endParaRPr lang="en-US" sz="2125" dirty="0">
              <a:solidFill>
                <a:srgbClr val="000000"/>
              </a:solidFill>
              <a:latin typeface="Calistoga"/>
              <a:ea typeface="Calistoga"/>
              <a:cs typeface="Calistoga"/>
              <a:sym typeface="Calistoga"/>
            </a:endParaRPr>
          </a:p>
          <a:p>
            <a:pPr marL="458952" lvl="1" indent="-229476" algn="l">
              <a:lnSpc>
                <a:spcPts val="2976"/>
              </a:lnSpc>
              <a:buFont typeface="Arial"/>
              <a:buChar char="•"/>
            </a:pPr>
            <a:r>
              <a:rPr lang="en-US" sz="2125" dirty="0">
                <a:solidFill>
                  <a:srgbClr val="000000"/>
                </a:solidFill>
                <a:latin typeface="Calistoga"/>
                <a:ea typeface="Calistoga"/>
                <a:cs typeface="Calistoga"/>
                <a:sym typeface="Calistoga"/>
              </a:rPr>
              <a:t> The 1410S Gateway embeds the Wireless HART Network Manager, converting Wireless HART packets to industrial protocols (Modbus TCP/IP, OPC) and managing the entire mesh network.</a:t>
            </a:r>
          </a:p>
          <a:p>
            <a:pPr algn="ctr">
              <a:lnSpc>
                <a:spcPts val="2976"/>
              </a:lnSpc>
              <a:spcBef>
                <a:spcPct val="0"/>
              </a:spcBef>
            </a:pPr>
            <a:endParaRPr lang="en-US" sz="2125" dirty="0">
              <a:solidFill>
                <a:srgbClr val="000000"/>
              </a:solidFill>
              <a:latin typeface="Calistoga"/>
              <a:ea typeface="Calistoga"/>
              <a:cs typeface="Calistoga"/>
              <a:sym typeface="Calistoga"/>
            </a:endParaRPr>
          </a:p>
          <a:p>
            <a:pPr marL="458952" lvl="1" indent="-229476" algn="l">
              <a:lnSpc>
                <a:spcPts val="2976"/>
              </a:lnSpc>
              <a:buFont typeface="Arial"/>
              <a:buChar char="•"/>
            </a:pPr>
            <a:r>
              <a:rPr lang="en-US" sz="2125" dirty="0">
                <a:solidFill>
                  <a:srgbClr val="000000"/>
                </a:solidFill>
                <a:latin typeface="Calistoga"/>
                <a:ea typeface="Calistoga"/>
                <a:cs typeface="Calistoga"/>
                <a:sym typeface="Calistoga"/>
              </a:rPr>
              <a:t>TDMA (Time Division Multiple Access) scheduling ensures collision-free, time-synchronized communication across the network for high reliability and determinism.</a:t>
            </a:r>
          </a:p>
          <a:p>
            <a:pPr algn="ctr">
              <a:lnSpc>
                <a:spcPts val="2976"/>
              </a:lnSpc>
              <a:spcBef>
                <a:spcPct val="0"/>
              </a:spcBef>
            </a:pPr>
            <a:endParaRPr lang="en-US" sz="2125" dirty="0">
              <a:solidFill>
                <a:srgbClr val="000000"/>
              </a:solidFill>
              <a:latin typeface="Calistoga"/>
              <a:ea typeface="Calistoga"/>
              <a:cs typeface="Calistoga"/>
              <a:sym typeface="Calistoga"/>
            </a:endParaRPr>
          </a:p>
          <a:p>
            <a:pPr marL="458952" lvl="1" indent="-229476" algn="l">
              <a:lnSpc>
                <a:spcPts val="2976"/>
              </a:lnSpc>
              <a:buFont typeface="Arial"/>
              <a:buChar char="•"/>
            </a:pPr>
            <a:r>
              <a:rPr lang="en-US" sz="2125" dirty="0">
                <a:solidFill>
                  <a:srgbClr val="000000"/>
                </a:solidFill>
                <a:latin typeface="Calistoga"/>
                <a:ea typeface="Calistoga"/>
                <a:cs typeface="Calistoga"/>
                <a:sym typeface="Calistoga"/>
              </a:rPr>
              <a:t> FHSS (Frequency Hopping Spread Spectrum) enables Wireless HART to operate across 15 channels in the 2.4 GHz band, minimizing interference from nearby wireless systems.</a:t>
            </a:r>
          </a:p>
          <a:p>
            <a:pPr algn="ctr">
              <a:lnSpc>
                <a:spcPts val="2976"/>
              </a:lnSpc>
              <a:spcBef>
                <a:spcPct val="0"/>
              </a:spcBef>
            </a:pPr>
            <a:endParaRPr lang="en-US" sz="2125" dirty="0">
              <a:solidFill>
                <a:srgbClr val="000000"/>
              </a:solidFill>
              <a:latin typeface="Calistoga"/>
              <a:ea typeface="Calistoga"/>
              <a:cs typeface="Calistoga"/>
              <a:sym typeface="Calistoga"/>
            </a:endParaRPr>
          </a:p>
          <a:p>
            <a:pPr marL="458952" lvl="1" indent="-229476" algn="l">
              <a:lnSpc>
                <a:spcPts val="2976"/>
              </a:lnSpc>
              <a:buFont typeface="Arial"/>
              <a:buChar char="•"/>
            </a:pPr>
            <a:r>
              <a:rPr lang="en-US" sz="2125" dirty="0">
                <a:solidFill>
                  <a:srgbClr val="000000"/>
                </a:solidFill>
                <a:latin typeface="Calistoga"/>
                <a:ea typeface="Calistoga"/>
                <a:cs typeface="Calistoga"/>
                <a:sym typeface="Calistoga"/>
              </a:rPr>
              <a:t> All communication is AES-128 encrypted, authenticated, and monitored via embedded diagnostics, supporting safe and SIL-compliant operation per IEC 61508/61511.</a:t>
            </a:r>
          </a:p>
        </p:txBody>
      </p:sp>
      <p:sp>
        <p:nvSpPr>
          <p:cNvPr id="9" name="Freeform 9"/>
          <p:cNvSpPr/>
          <p:nvPr/>
        </p:nvSpPr>
        <p:spPr>
          <a:xfrm>
            <a:off x="16154400" y="0"/>
            <a:ext cx="2133597" cy="1443825"/>
          </a:xfrm>
          <a:custGeom>
            <a:avLst/>
            <a:gdLst/>
            <a:ahLst/>
            <a:cxnLst/>
            <a:rect l="l" t="t" r="r" b="b"/>
            <a:pathLst>
              <a:path w="2301307" h="1829815">
                <a:moveTo>
                  <a:pt x="0" y="0"/>
                </a:moveTo>
                <a:lnTo>
                  <a:pt x="2301308" y="0"/>
                </a:lnTo>
                <a:lnTo>
                  <a:pt x="2301308" y="1829815"/>
                </a:lnTo>
                <a:lnTo>
                  <a:pt x="0" y="1829815"/>
                </a:lnTo>
                <a:lnTo>
                  <a:pt x="0" y="0"/>
                </a:lnTo>
                <a:close/>
              </a:path>
            </a:pathLst>
          </a:custGeom>
          <a:blipFill>
            <a:blip r:embed="rId5"/>
            <a:stretch>
              <a:fillRect t="-15735" r="-4535" b="-15735"/>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7000"/>
            </a:blip>
            <a:stretch>
              <a:fillRect t="-4835" r="-2817" b="-4835"/>
            </a:stretch>
          </a:blipFill>
        </p:spPr>
      </p:sp>
      <p:sp>
        <p:nvSpPr>
          <p:cNvPr id="3" name="TextBox 3"/>
          <p:cNvSpPr txBox="1"/>
          <p:nvPr/>
        </p:nvSpPr>
        <p:spPr>
          <a:xfrm>
            <a:off x="3470313" y="102774"/>
            <a:ext cx="10316543" cy="1145436"/>
          </a:xfrm>
          <a:prstGeom prst="rect">
            <a:avLst/>
          </a:prstGeom>
        </p:spPr>
        <p:txBody>
          <a:bodyPr lIns="0" tIns="0" rIns="0" bIns="0" rtlCol="0" anchor="t">
            <a:spAutoFit/>
          </a:bodyPr>
          <a:lstStyle/>
          <a:p>
            <a:pPr algn="ctr">
              <a:lnSpc>
                <a:spcPts val="4590"/>
              </a:lnSpc>
              <a:spcBef>
                <a:spcPct val="0"/>
              </a:spcBef>
            </a:pPr>
            <a:r>
              <a:rPr lang="en-US" sz="3279" u="sng">
                <a:solidFill>
                  <a:srgbClr val="00BF63"/>
                </a:solidFill>
                <a:latin typeface="Lilita One"/>
                <a:ea typeface="Lilita One"/>
                <a:cs typeface="Lilita One"/>
                <a:sym typeface="Lilita One"/>
              </a:rPr>
              <a:t>Power Supply &amp; Battery Life  and SIS Compliance &amp; Safety Standards Adherence :</a:t>
            </a:r>
          </a:p>
        </p:txBody>
      </p:sp>
      <p:sp>
        <p:nvSpPr>
          <p:cNvPr id="4" name="TextBox 4"/>
          <p:cNvSpPr txBox="1"/>
          <p:nvPr/>
        </p:nvSpPr>
        <p:spPr>
          <a:xfrm>
            <a:off x="630281" y="2514830"/>
            <a:ext cx="16629019" cy="6418712"/>
          </a:xfrm>
          <a:prstGeom prst="rect">
            <a:avLst/>
          </a:prstGeom>
        </p:spPr>
        <p:txBody>
          <a:bodyPr lIns="0" tIns="0" rIns="0" bIns="0" rtlCol="0" anchor="t">
            <a:spAutoFit/>
          </a:bodyPr>
          <a:lstStyle/>
          <a:p>
            <a:pPr marL="657377" lvl="1" indent="-328688" algn="just">
              <a:lnSpc>
                <a:spcPts val="4262"/>
              </a:lnSpc>
              <a:buFont typeface="Arial"/>
              <a:buChar char="•"/>
            </a:pPr>
            <a:r>
              <a:rPr lang="en-US" sz="3044" u="sng">
                <a:solidFill>
                  <a:srgbClr val="000000"/>
                </a:solidFill>
                <a:latin typeface="Alatsi"/>
                <a:ea typeface="Alatsi"/>
                <a:cs typeface="Alatsi"/>
                <a:sym typeface="Alatsi"/>
              </a:rPr>
              <a:t>Vanguard Gas Detectors:</a:t>
            </a:r>
            <a:r>
              <a:rPr lang="en-US" sz="3044">
                <a:solidFill>
                  <a:srgbClr val="000000"/>
                </a:solidFill>
                <a:latin typeface="Alatsi"/>
                <a:ea typeface="Alatsi"/>
                <a:cs typeface="Alatsi"/>
                <a:sym typeface="Alatsi"/>
              </a:rPr>
              <a:t> Powered by intrinsically safe lithium-thionyl chloride batteries (3–5 years life); ATEX/IECEx Zone 1/2 certified.</a:t>
            </a:r>
          </a:p>
          <a:p>
            <a:pPr marL="657377" lvl="1" indent="-328688" algn="l">
              <a:lnSpc>
                <a:spcPts val="4262"/>
              </a:lnSpc>
              <a:buFont typeface="Arial"/>
              <a:buChar char="•"/>
            </a:pPr>
            <a:r>
              <a:rPr lang="en-US" sz="3044" u="sng">
                <a:solidFill>
                  <a:srgbClr val="000000"/>
                </a:solidFill>
                <a:latin typeface="Alatsi"/>
                <a:ea typeface="Alatsi"/>
                <a:cs typeface="Alatsi"/>
                <a:sym typeface="Alatsi"/>
              </a:rPr>
              <a:t>Wireless Repeaters : </a:t>
            </a:r>
            <a:r>
              <a:rPr lang="en-US" sz="3044">
                <a:solidFill>
                  <a:srgbClr val="000000"/>
                </a:solidFill>
                <a:latin typeface="Alatsi"/>
                <a:ea typeface="Alatsi"/>
                <a:cs typeface="Alatsi"/>
                <a:sym typeface="Alatsi"/>
              </a:rPr>
              <a:t>Intrinsically safe lithium battery powered (3–5 years life); ATEX/IECEx Zone 1/2 certified.</a:t>
            </a:r>
          </a:p>
          <a:p>
            <a:pPr marL="657377" lvl="1" indent="-328688" algn="l">
              <a:lnSpc>
                <a:spcPts val="4262"/>
              </a:lnSpc>
              <a:buFont typeface="Arial"/>
              <a:buChar char="•"/>
            </a:pPr>
            <a:r>
              <a:rPr lang="en-US" sz="3044" u="sng">
                <a:solidFill>
                  <a:srgbClr val="000000"/>
                </a:solidFill>
                <a:latin typeface="Alatsi"/>
                <a:ea typeface="Alatsi"/>
                <a:cs typeface="Alatsi"/>
                <a:sym typeface="Alatsi"/>
              </a:rPr>
              <a:t>Field Link Antenna :</a:t>
            </a:r>
            <a:r>
              <a:rPr lang="en-US" sz="3044">
                <a:solidFill>
                  <a:srgbClr val="000000"/>
                </a:solidFill>
                <a:latin typeface="Alatsi"/>
                <a:ea typeface="Alatsi"/>
                <a:cs typeface="Alatsi"/>
                <a:sym typeface="Alatsi"/>
              </a:rPr>
              <a:t> Mains powered with UPS backup; IP66 rated; equipped with surge and lightning protection.</a:t>
            </a:r>
          </a:p>
          <a:p>
            <a:pPr marL="657377" lvl="1" indent="-328688" algn="l">
              <a:lnSpc>
                <a:spcPts val="4262"/>
              </a:lnSpc>
              <a:buFont typeface="Arial"/>
              <a:buChar char="•"/>
            </a:pPr>
            <a:r>
              <a:rPr lang="en-US" sz="3044" u="sng">
                <a:solidFill>
                  <a:srgbClr val="000000"/>
                </a:solidFill>
                <a:latin typeface="Alatsi"/>
                <a:ea typeface="Alatsi"/>
                <a:cs typeface="Alatsi"/>
                <a:sym typeface="Alatsi"/>
              </a:rPr>
              <a:t>Gateway :</a:t>
            </a:r>
            <a:r>
              <a:rPr lang="en-US" sz="3044">
                <a:solidFill>
                  <a:srgbClr val="000000"/>
                </a:solidFill>
                <a:latin typeface="Alatsi"/>
                <a:ea typeface="Alatsi"/>
                <a:cs typeface="Alatsi"/>
                <a:sym typeface="Alatsi"/>
              </a:rPr>
              <a:t> Mains powered with UPS; installed in safe control room environment.</a:t>
            </a:r>
          </a:p>
          <a:p>
            <a:pPr marL="678968" lvl="1" indent="-339484" algn="l">
              <a:lnSpc>
                <a:spcPts val="4402"/>
              </a:lnSpc>
              <a:buFont typeface="Arial"/>
              <a:buChar char="•"/>
            </a:pPr>
            <a:r>
              <a:rPr lang="en-US" sz="3144" u="sng">
                <a:solidFill>
                  <a:srgbClr val="000000"/>
                </a:solidFill>
                <a:latin typeface="Alatsi"/>
                <a:ea typeface="Alatsi"/>
                <a:cs typeface="Alatsi"/>
                <a:sym typeface="Alatsi"/>
              </a:rPr>
              <a:t>Emerson ROC800 RTU: </a:t>
            </a:r>
            <a:r>
              <a:rPr lang="en-US" sz="3144">
                <a:solidFill>
                  <a:srgbClr val="000000"/>
                </a:solidFill>
                <a:latin typeface="Alatsi"/>
                <a:ea typeface="Alatsi"/>
                <a:cs typeface="Alatsi"/>
                <a:sym typeface="Alatsi"/>
              </a:rPr>
              <a:t>Mains powered with UPS or optional solar backup; mounted in explosion-proof enclosure.</a:t>
            </a:r>
          </a:p>
          <a:p>
            <a:pPr marL="657377" lvl="1" indent="-328688" algn="l">
              <a:lnSpc>
                <a:spcPts val="4262"/>
              </a:lnSpc>
              <a:buFont typeface="Arial"/>
              <a:buChar char="•"/>
            </a:pPr>
            <a:r>
              <a:rPr lang="en-US" sz="3044" u="sng">
                <a:solidFill>
                  <a:srgbClr val="000000"/>
                </a:solidFill>
                <a:latin typeface="Alatsi"/>
                <a:ea typeface="Alatsi"/>
                <a:cs typeface="Alatsi"/>
                <a:sym typeface="Alatsi"/>
              </a:rPr>
              <a:t>SIS Compliance:</a:t>
            </a:r>
            <a:r>
              <a:rPr lang="en-US" sz="3044">
                <a:solidFill>
                  <a:srgbClr val="000000"/>
                </a:solidFill>
                <a:latin typeface="Alatsi"/>
                <a:ea typeface="Alatsi"/>
                <a:cs typeface="Alatsi"/>
                <a:sym typeface="Alatsi"/>
              </a:rPr>
              <a:t> Compliant with IEC 61508 and IEC 61511 standards; supports SIL 2/3 applications.</a:t>
            </a:r>
          </a:p>
          <a:p>
            <a:pPr marL="657377" lvl="1" indent="-328688" algn="l">
              <a:lnSpc>
                <a:spcPts val="4262"/>
              </a:lnSpc>
              <a:buFont typeface="Arial"/>
              <a:buChar char="•"/>
            </a:pPr>
            <a:r>
              <a:rPr lang="en-US" sz="3044" u="sng">
                <a:solidFill>
                  <a:srgbClr val="000000"/>
                </a:solidFill>
                <a:latin typeface="Alatsi"/>
                <a:ea typeface="Alatsi"/>
                <a:cs typeface="Alatsi"/>
                <a:sym typeface="Alatsi"/>
              </a:rPr>
              <a:t>Wireless Protocol Compliance:</a:t>
            </a:r>
            <a:r>
              <a:rPr lang="en-US" sz="3044">
                <a:solidFill>
                  <a:srgbClr val="000000"/>
                </a:solidFill>
                <a:latin typeface="Alatsi"/>
                <a:ea typeface="Alatsi"/>
                <a:cs typeface="Alatsi"/>
                <a:sym typeface="Alatsi"/>
              </a:rPr>
              <a:t> WirelessHART based on IEC 62591 standard; supports TDMA, FHSS, AES-128 encryption, and mesh routing.</a:t>
            </a:r>
          </a:p>
        </p:txBody>
      </p:sp>
      <p:sp>
        <p:nvSpPr>
          <p:cNvPr id="5" name="Freeform 5"/>
          <p:cNvSpPr/>
          <p:nvPr/>
        </p:nvSpPr>
        <p:spPr>
          <a:xfrm>
            <a:off x="15971842" y="-342899"/>
            <a:ext cx="2316158" cy="2570268"/>
          </a:xfrm>
          <a:custGeom>
            <a:avLst/>
            <a:gdLst/>
            <a:ahLst/>
            <a:cxnLst/>
            <a:rect l="l" t="t" r="r" b="b"/>
            <a:pathLst>
              <a:path w="2316158" h="2208933">
                <a:moveTo>
                  <a:pt x="0" y="0"/>
                </a:moveTo>
                <a:lnTo>
                  <a:pt x="2316158" y="0"/>
                </a:lnTo>
                <a:lnTo>
                  <a:pt x="2316158" y="2208934"/>
                </a:lnTo>
                <a:lnTo>
                  <a:pt x="0" y="2208934"/>
                </a:lnTo>
                <a:lnTo>
                  <a:pt x="0" y="0"/>
                </a:lnTo>
                <a:close/>
              </a:path>
            </a:pathLst>
          </a:custGeom>
          <a:blipFill>
            <a:blip r:embed="rId3"/>
            <a:stretch>
              <a:fillRect t="-4805" r="-4535" b="-4805"/>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03988" y="8283825"/>
            <a:ext cx="3784012" cy="2003175"/>
          </a:xfrm>
          <a:custGeom>
            <a:avLst/>
            <a:gdLst/>
            <a:ahLst/>
            <a:cxnLst/>
            <a:rect l="l" t="t" r="r" b="b"/>
            <a:pathLst>
              <a:path w="3784012" h="2003175">
                <a:moveTo>
                  <a:pt x="0" y="0"/>
                </a:moveTo>
                <a:lnTo>
                  <a:pt x="3784012" y="0"/>
                </a:lnTo>
                <a:lnTo>
                  <a:pt x="3784012" y="2003175"/>
                </a:lnTo>
                <a:lnTo>
                  <a:pt x="0" y="2003175"/>
                </a:lnTo>
                <a:lnTo>
                  <a:pt x="0" y="0"/>
                </a:lnTo>
                <a:close/>
              </a:path>
            </a:pathLst>
          </a:custGeom>
          <a:blipFill>
            <a:blip r:embed="rId2"/>
            <a:stretch>
              <a:fillRect l="-12233" r="-16053" b="-2083"/>
            </a:stretch>
          </a:blipFill>
        </p:spPr>
      </p:sp>
      <p:sp>
        <p:nvSpPr>
          <p:cNvPr id="3" name="TextBox 3"/>
          <p:cNvSpPr txBox="1"/>
          <p:nvPr/>
        </p:nvSpPr>
        <p:spPr>
          <a:xfrm>
            <a:off x="0" y="659875"/>
            <a:ext cx="16141208" cy="9627125"/>
          </a:xfrm>
          <a:prstGeom prst="rect">
            <a:avLst/>
          </a:prstGeom>
        </p:spPr>
        <p:txBody>
          <a:bodyPr lIns="0" tIns="0" rIns="0" bIns="0" rtlCol="0" anchor="t">
            <a:spAutoFit/>
          </a:bodyPr>
          <a:lstStyle/>
          <a:p>
            <a:pPr algn="ctr">
              <a:lnSpc>
                <a:spcPts val="2695"/>
              </a:lnSpc>
              <a:spcBef>
                <a:spcPct val="0"/>
              </a:spcBef>
            </a:pPr>
            <a:r>
              <a:rPr lang="en-US" sz="1925" dirty="0">
                <a:solidFill>
                  <a:srgbClr val="000000"/>
                </a:solidFill>
                <a:latin typeface="Alatsi"/>
                <a:ea typeface="Alatsi"/>
                <a:cs typeface="Alatsi"/>
                <a:sym typeface="Alatsi"/>
              </a:rPr>
              <a:t>1. </a:t>
            </a:r>
            <a:r>
              <a:rPr lang="en-US" sz="1925" u="sng" dirty="0">
                <a:solidFill>
                  <a:srgbClr val="000000"/>
                </a:solidFill>
                <a:latin typeface="Alatsi"/>
                <a:ea typeface="Alatsi"/>
                <a:cs typeface="Alatsi"/>
                <a:sym typeface="Alatsi"/>
              </a:rPr>
              <a:t>Pre-Commissioning</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RF Site Survey</a:t>
            </a:r>
            <a:r>
              <a:rPr lang="en-US" sz="1730" dirty="0">
                <a:solidFill>
                  <a:srgbClr val="000000"/>
                </a:solidFill>
                <a:latin typeface="Alatsi"/>
                <a:ea typeface="Alatsi"/>
                <a:cs typeface="Alatsi"/>
                <a:sym typeface="Alatsi"/>
              </a:rPr>
              <a:t>: Analyze plant layout and topography; identify optimal positions for detectors, repeaters, and antenna ensuring RF overlap, mesh stability, and line-of-sight communication.</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Mechanical Installation:</a:t>
            </a:r>
            <a:r>
              <a:rPr lang="en-US" sz="1730" dirty="0">
                <a:solidFill>
                  <a:srgbClr val="000000"/>
                </a:solidFill>
                <a:latin typeface="Alatsi"/>
                <a:ea typeface="Alatsi"/>
                <a:cs typeface="Alatsi"/>
                <a:sym typeface="Alatsi"/>
              </a:rPr>
              <a:t> Mount detectors near critical leak points (compressors, flanges, valves); install repeaters on elevated structures (pipe racks, columns); position 781 Field Link Antenna at a central, elevated location for optimal signal reception.</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Electrical &amp; Communication Readiness:</a:t>
            </a:r>
            <a:r>
              <a:rPr lang="en-US" sz="1730" dirty="0">
                <a:solidFill>
                  <a:srgbClr val="000000"/>
                </a:solidFill>
                <a:latin typeface="Alatsi"/>
                <a:ea typeface="Alatsi"/>
                <a:cs typeface="Alatsi"/>
                <a:sym typeface="Alatsi"/>
              </a:rPr>
              <a:t> Verify proper sealing, cable routing, grounding, and ATEX/IECEx compliance. Ensure stable UPS supply to the 1410 Gateway and ROC800 RTU (if used).</a:t>
            </a:r>
          </a:p>
          <a:p>
            <a:pPr algn="ctr">
              <a:lnSpc>
                <a:spcPts val="2695"/>
              </a:lnSpc>
              <a:spcBef>
                <a:spcPct val="0"/>
              </a:spcBef>
            </a:pPr>
            <a:r>
              <a:rPr lang="en-US" sz="1925" dirty="0">
                <a:solidFill>
                  <a:srgbClr val="000000"/>
                </a:solidFill>
                <a:latin typeface="Alatsi"/>
                <a:ea typeface="Alatsi"/>
                <a:cs typeface="Alatsi"/>
                <a:sym typeface="Alatsi"/>
              </a:rPr>
              <a:t>2. </a:t>
            </a:r>
            <a:r>
              <a:rPr lang="en-US" sz="1925" u="sng" dirty="0">
                <a:solidFill>
                  <a:srgbClr val="000000"/>
                </a:solidFill>
                <a:latin typeface="Alatsi"/>
                <a:ea typeface="Alatsi"/>
                <a:cs typeface="Alatsi"/>
                <a:sym typeface="Alatsi"/>
              </a:rPr>
              <a:t>Commissioning</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Device Initialization: </a:t>
            </a:r>
            <a:r>
              <a:rPr lang="en-US" sz="1730" dirty="0">
                <a:solidFill>
                  <a:srgbClr val="000000"/>
                </a:solidFill>
                <a:latin typeface="Alatsi"/>
                <a:ea typeface="Alatsi"/>
                <a:cs typeface="Alatsi"/>
                <a:sym typeface="Alatsi"/>
              </a:rPr>
              <a:t>Power ON battery-operated Vanguard detectors, repeaters, and 1410 Gateway; activate Wireless HART network manager.</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Mesh Network Formation:</a:t>
            </a:r>
            <a:r>
              <a:rPr lang="en-US" sz="1730" dirty="0">
                <a:solidFill>
                  <a:srgbClr val="000000"/>
                </a:solidFill>
                <a:latin typeface="Alatsi"/>
                <a:ea typeface="Alatsi"/>
                <a:cs typeface="Alatsi"/>
                <a:sym typeface="Alatsi"/>
              </a:rPr>
              <a:t> Devices auto-discover and join mesh using TDMA and FHSS protocols. Validate connection, signal strength, and neighbor tables through diagnostics.</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Network Configuration:</a:t>
            </a:r>
            <a:r>
              <a:rPr lang="en-US" sz="1730" dirty="0">
                <a:solidFill>
                  <a:srgbClr val="000000"/>
                </a:solidFill>
                <a:latin typeface="Alatsi"/>
                <a:ea typeface="Alatsi"/>
                <a:cs typeface="Alatsi"/>
                <a:sym typeface="Alatsi"/>
              </a:rPr>
              <a:t> Set device tags, heartbeat intervals, transmission priorities; configure gateway for Modbus TCP/IP or OPC UA output to SCADA/DCS systems.</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Functional Testing:</a:t>
            </a:r>
            <a:r>
              <a:rPr lang="en-US" sz="1730" dirty="0">
                <a:solidFill>
                  <a:srgbClr val="000000"/>
                </a:solidFill>
                <a:latin typeface="Alatsi"/>
                <a:ea typeface="Alatsi"/>
                <a:cs typeface="Alatsi"/>
                <a:sym typeface="Alatsi"/>
              </a:rPr>
              <a:t> Simulate gas leaks to test real-time detector response, alarm activation, and data transmission through mesh hops. Confirm alarm displays on SCADA and data exchange with PLC/DCS.</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Redundancy &amp; Self-Healing Check:</a:t>
            </a:r>
            <a:r>
              <a:rPr lang="en-US" sz="1730" dirty="0">
                <a:solidFill>
                  <a:srgbClr val="000000"/>
                </a:solidFill>
                <a:latin typeface="Alatsi"/>
                <a:ea typeface="Alatsi"/>
                <a:cs typeface="Alatsi"/>
                <a:sym typeface="Alatsi"/>
              </a:rPr>
              <a:t> Temporarily block primary communication paths; verify auto-rerouting and uninterrupted data flow through alternate hops.</a:t>
            </a:r>
          </a:p>
          <a:p>
            <a:pPr algn="ctr">
              <a:lnSpc>
                <a:spcPts val="2695"/>
              </a:lnSpc>
              <a:spcBef>
                <a:spcPct val="0"/>
              </a:spcBef>
            </a:pPr>
            <a:r>
              <a:rPr lang="en-US" sz="1925" dirty="0">
                <a:solidFill>
                  <a:srgbClr val="000000"/>
                </a:solidFill>
                <a:latin typeface="Alatsi"/>
                <a:ea typeface="Alatsi"/>
                <a:cs typeface="Alatsi"/>
                <a:sym typeface="Alatsi"/>
              </a:rPr>
              <a:t>3. </a:t>
            </a:r>
            <a:r>
              <a:rPr lang="en-US" sz="1925" u="sng" dirty="0">
                <a:solidFill>
                  <a:srgbClr val="000000"/>
                </a:solidFill>
                <a:latin typeface="Alatsi"/>
                <a:ea typeface="Alatsi"/>
                <a:cs typeface="Alatsi"/>
                <a:sym typeface="Alatsi"/>
              </a:rPr>
              <a:t>Post-Commissioning</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System Validation &amp; Documentation:</a:t>
            </a:r>
            <a:r>
              <a:rPr lang="en-US" sz="1730" dirty="0">
                <a:solidFill>
                  <a:srgbClr val="000000"/>
                </a:solidFill>
                <a:latin typeface="Alatsi"/>
                <a:ea typeface="Alatsi"/>
                <a:cs typeface="Alatsi"/>
                <a:sym typeface="Alatsi"/>
              </a:rPr>
              <a:t> Finalize calibration logs, functional test reports, loop diagrams, and device configuration records. Update asset registers.</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Operator Training &amp; Handover: </a:t>
            </a:r>
            <a:r>
              <a:rPr lang="en-US" sz="1730" dirty="0">
                <a:solidFill>
                  <a:srgbClr val="000000"/>
                </a:solidFill>
                <a:latin typeface="Alatsi"/>
                <a:ea typeface="Alatsi"/>
                <a:cs typeface="Alatsi"/>
                <a:sym typeface="Alatsi"/>
              </a:rPr>
              <a:t>Train operations and maintenance teams on Wireless HART diagnostics, SCADA alarm handling, and battery monitoring. Provide SOPs for device updates and replacement.</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Maintenance Planning: </a:t>
            </a:r>
            <a:r>
              <a:rPr lang="en-US" sz="1730" dirty="0">
                <a:solidFill>
                  <a:srgbClr val="000000"/>
                </a:solidFill>
                <a:latin typeface="Alatsi"/>
                <a:ea typeface="Alatsi"/>
                <a:cs typeface="Alatsi"/>
                <a:sym typeface="Alatsi"/>
              </a:rPr>
              <a:t>Schedule periodic battery health checks (3–5 year cycle), RF re-surveys, and firmware updates to maintain network integrity.</a:t>
            </a:r>
          </a:p>
          <a:p>
            <a:pPr marL="373520" lvl="1" indent="-186760" algn="l">
              <a:lnSpc>
                <a:spcPts val="2422"/>
              </a:lnSpc>
              <a:buFont typeface="Arial"/>
              <a:buChar char="•"/>
            </a:pPr>
            <a:r>
              <a:rPr lang="en-US" sz="1730" u="sng" dirty="0">
                <a:solidFill>
                  <a:srgbClr val="000000"/>
                </a:solidFill>
                <a:latin typeface="Alatsi"/>
                <a:ea typeface="Alatsi"/>
                <a:cs typeface="Alatsi"/>
                <a:sym typeface="Alatsi"/>
              </a:rPr>
              <a:t>Safety Integrity Verification: </a:t>
            </a:r>
            <a:r>
              <a:rPr lang="en-US" sz="1730" dirty="0">
                <a:solidFill>
                  <a:srgbClr val="000000"/>
                </a:solidFill>
                <a:latin typeface="Alatsi"/>
                <a:ea typeface="Alatsi"/>
                <a:cs typeface="Alatsi"/>
                <a:sym typeface="Alatsi"/>
              </a:rPr>
              <a:t>Validate Safety Integrity Level (SIL 2/3) compliance per IEC 61508/61511. Review configured alarm logic, trip settings, and ESD/shutdown paths.</a:t>
            </a:r>
          </a:p>
          <a:p>
            <a:pPr algn="ctr">
              <a:lnSpc>
                <a:spcPts val="2695"/>
              </a:lnSpc>
              <a:spcBef>
                <a:spcPct val="0"/>
              </a:spcBef>
            </a:pPr>
            <a:r>
              <a:rPr lang="en-US" sz="1925" dirty="0">
                <a:solidFill>
                  <a:srgbClr val="000000"/>
                </a:solidFill>
                <a:latin typeface="Alatsi"/>
                <a:ea typeface="Alatsi"/>
                <a:cs typeface="Alatsi"/>
                <a:sym typeface="Alatsi"/>
              </a:rPr>
              <a:t>4. </a:t>
            </a:r>
            <a:r>
              <a:rPr lang="en-US" sz="1925" u="sng" dirty="0">
                <a:solidFill>
                  <a:srgbClr val="000000"/>
                </a:solidFill>
                <a:latin typeface="Alatsi"/>
                <a:ea typeface="Alatsi"/>
                <a:cs typeface="Alatsi"/>
                <a:sym typeface="Alatsi"/>
              </a:rPr>
              <a:t>Tools &amp; Software Used</a:t>
            </a:r>
          </a:p>
          <a:p>
            <a:pPr marL="373520" lvl="1" indent="-186760" algn="l">
              <a:lnSpc>
                <a:spcPts val="2422"/>
              </a:lnSpc>
              <a:buFont typeface="Arial"/>
              <a:buChar char="•"/>
            </a:pPr>
            <a:r>
              <a:rPr lang="en-US" sz="1730" dirty="0" err="1">
                <a:solidFill>
                  <a:srgbClr val="000000"/>
                </a:solidFill>
                <a:latin typeface="Alatsi"/>
                <a:ea typeface="Alatsi"/>
                <a:cs typeface="Alatsi"/>
                <a:sym typeface="Alatsi"/>
              </a:rPr>
              <a:t>WirelessHART</a:t>
            </a:r>
            <a:r>
              <a:rPr lang="en-US" sz="1730" dirty="0">
                <a:solidFill>
                  <a:srgbClr val="000000"/>
                </a:solidFill>
                <a:latin typeface="Alatsi"/>
                <a:ea typeface="Alatsi"/>
                <a:cs typeface="Alatsi"/>
                <a:sym typeface="Alatsi"/>
              </a:rPr>
              <a:t> configuration tools (e.g., Emerson AMS), 1410 Gateway diagnostics interface, ROC800 HMI/Web panel, </a:t>
            </a:r>
            <a:r>
              <a:rPr lang="en-US" sz="1730" dirty="0" err="1">
                <a:solidFill>
                  <a:srgbClr val="000000"/>
                </a:solidFill>
                <a:latin typeface="Alatsi"/>
                <a:ea typeface="Alatsi"/>
                <a:cs typeface="Alatsi"/>
                <a:sym typeface="Alatsi"/>
              </a:rPr>
              <a:t>multigas</a:t>
            </a:r>
            <a:r>
              <a:rPr lang="en-US" sz="1730" dirty="0">
                <a:solidFill>
                  <a:srgbClr val="000000"/>
                </a:solidFill>
                <a:latin typeface="Alatsi"/>
                <a:ea typeface="Alatsi"/>
                <a:cs typeface="Alatsi"/>
                <a:sym typeface="Alatsi"/>
              </a:rPr>
              <a:t> calibrator, SCADA/HMI monitoring and trending software.</a:t>
            </a:r>
          </a:p>
          <a:p>
            <a:pPr algn="ctr">
              <a:lnSpc>
                <a:spcPts val="2695"/>
              </a:lnSpc>
              <a:spcBef>
                <a:spcPct val="0"/>
              </a:spcBef>
            </a:pPr>
            <a:r>
              <a:rPr lang="en-US" sz="1925" dirty="0">
                <a:solidFill>
                  <a:srgbClr val="000000"/>
                </a:solidFill>
                <a:latin typeface="Alatsi"/>
                <a:ea typeface="Alatsi"/>
                <a:cs typeface="Alatsi"/>
                <a:sym typeface="Alatsi"/>
              </a:rPr>
              <a:t>5. </a:t>
            </a:r>
            <a:r>
              <a:rPr lang="en-US" sz="1925" u="sng" dirty="0">
                <a:solidFill>
                  <a:srgbClr val="000000"/>
                </a:solidFill>
                <a:latin typeface="Alatsi"/>
                <a:ea typeface="Alatsi"/>
                <a:cs typeface="Alatsi"/>
                <a:sym typeface="Alatsi"/>
              </a:rPr>
              <a:t>Key Deliverables</a:t>
            </a:r>
          </a:p>
          <a:p>
            <a:pPr marL="373520" lvl="1" indent="-186760" algn="l">
              <a:lnSpc>
                <a:spcPts val="2422"/>
              </a:lnSpc>
              <a:buFont typeface="Arial"/>
              <a:buChar char="•"/>
            </a:pPr>
            <a:r>
              <a:rPr lang="en-US" sz="1730" dirty="0">
                <a:solidFill>
                  <a:srgbClr val="000000"/>
                </a:solidFill>
                <a:latin typeface="Alatsi"/>
                <a:ea typeface="Alatsi"/>
                <a:cs typeface="Alatsi"/>
                <a:sym typeface="Alatsi"/>
              </a:rPr>
              <a:t>As-built layout and commissioning drawings</a:t>
            </a:r>
          </a:p>
          <a:p>
            <a:pPr marL="373520" lvl="1" indent="-186760" algn="l">
              <a:lnSpc>
                <a:spcPts val="2422"/>
              </a:lnSpc>
              <a:buFont typeface="Arial"/>
              <a:buChar char="•"/>
            </a:pPr>
            <a:r>
              <a:rPr lang="en-US" sz="1730" dirty="0">
                <a:solidFill>
                  <a:srgbClr val="000000"/>
                </a:solidFill>
                <a:latin typeface="Alatsi"/>
                <a:ea typeface="Alatsi"/>
                <a:cs typeface="Alatsi"/>
                <a:sym typeface="Alatsi"/>
              </a:rPr>
              <a:t>Completed checklists and calibration/test reports</a:t>
            </a:r>
          </a:p>
          <a:p>
            <a:pPr marL="373520" lvl="1" indent="-186760" algn="l">
              <a:lnSpc>
                <a:spcPts val="2422"/>
              </a:lnSpc>
              <a:buFont typeface="Arial"/>
              <a:buChar char="•"/>
            </a:pPr>
            <a:r>
              <a:rPr lang="en-US" sz="1730" dirty="0">
                <a:solidFill>
                  <a:srgbClr val="000000"/>
                </a:solidFill>
                <a:latin typeface="Alatsi"/>
                <a:ea typeface="Alatsi"/>
                <a:cs typeface="Alatsi"/>
                <a:sym typeface="Alatsi"/>
              </a:rPr>
              <a:t>Device configuration backups and </a:t>
            </a:r>
            <a:r>
              <a:rPr lang="en-US" sz="1730" dirty="0" err="1">
                <a:solidFill>
                  <a:srgbClr val="000000"/>
                </a:solidFill>
                <a:latin typeface="Alatsi"/>
                <a:ea typeface="Alatsi"/>
                <a:cs typeface="Alatsi"/>
                <a:sym typeface="Alatsi"/>
              </a:rPr>
              <a:t>WirelessHART</a:t>
            </a:r>
            <a:r>
              <a:rPr lang="en-US" sz="1730" dirty="0">
                <a:solidFill>
                  <a:srgbClr val="000000"/>
                </a:solidFill>
                <a:latin typeface="Alatsi"/>
                <a:ea typeface="Alatsi"/>
                <a:cs typeface="Alatsi"/>
                <a:sym typeface="Alatsi"/>
              </a:rPr>
              <a:t> settings</a:t>
            </a:r>
          </a:p>
          <a:p>
            <a:pPr marL="373520" lvl="1" indent="-186760" algn="l">
              <a:lnSpc>
                <a:spcPts val="2422"/>
              </a:lnSpc>
              <a:buFont typeface="Arial"/>
              <a:buChar char="•"/>
            </a:pPr>
            <a:r>
              <a:rPr lang="en-US" sz="1730" dirty="0">
                <a:solidFill>
                  <a:srgbClr val="000000"/>
                </a:solidFill>
                <a:latin typeface="Alatsi"/>
                <a:ea typeface="Alatsi"/>
                <a:cs typeface="Alatsi"/>
                <a:sym typeface="Alatsi"/>
              </a:rPr>
              <a:t>SCADA tag mapping sheets and logic diagrams</a:t>
            </a:r>
          </a:p>
          <a:p>
            <a:pPr marL="373520" lvl="1" indent="-186760" algn="l">
              <a:lnSpc>
                <a:spcPts val="2422"/>
              </a:lnSpc>
              <a:buFont typeface="Arial"/>
              <a:buChar char="•"/>
            </a:pPr>
            <a:r>
              <a:rPr lang="en-US" sz="1730" dirty="0">
                <a:solidFill>
                  <a:srgbClr val="000000"/>
                </a:solidFill>
                <a:latin typeface="Alatsi"/>
                <a:ea typeface="Alatsi"/>
                <a:cs typeface="Alatsi"/>
                <a:sym typeface="Alatsi"/>
              </a:rPr>
              <a:t>Operator and maintenance training records</a:t>
            </a:r>
          </a:p>
        </p:txBody>
      </p:sp>
      <p:sp>
        <p:nvSpPr>
          <p:cNvPr id="4" name="Freeform 4"/>
          <p:cNvSpPr/>
          <p:nvPr/>
        </p:nvSpPr>
        <p:spPr>
          <a:xfrm>
            <a:off x="10346269" y="8283825"/>
            <a:ext cx="3934944" cy="2003175"/>
          </a:xfrm>
          <a:custGeom>
            <a:avLst/>
            <a:gdLst/>
            <a:ahLst/>
            <a:cxnLst/>
            <a:rect l="l" t="t" r="r" b="b"/>
            <a:pathLst>
              <a:path w="3934944" h="2003175">
                <a:moveTo>
                  <a:pt x="0" y="0"/>
                </a:moveTo>
                <a:lnTo>
                  <a:pt x="3934944" y="0"/>
                </a:lnTo>
                <a:lnTo>
                  <a:pt x="3934944" y="2003175"/>
                </a:lnTo>
                <a:lnTo>
                  <a:pt x="0" y="2003175"/>
                </a:lnTo>
                <a:lnTo>
                  <a:pt x="0" y="0"/>
                </a:lnTo>
                <a:close/>
              </a:path>
            </a:pathLst>
          </a:custGeom>
          <a:blipFill>
            <a:blip r:embed="rId3"/>
            <a:stretch>
              <a:fillRect t="-15543" r="-7019" b="-28744"/>
            </a:stretch>
          </a:blipFill>
        </p:spPr>
      </p:sp>
      <p:sp>
        <p:nvSpPr>
          <p:cNvPr id="5" name="TextBox 5"/>
          <p:cNvSpPr txBox="1"/>
          <p:nvPr/>
        </p:nvSpPr>
        <p:spPr>
          <a:xfrm>
            <a:off x="4681488" y="-66675"/>
            <a:ext cx="7183192" cy="629060"/>
          </a:xfrm>
          <a:prstGeom prst="rect">
            <a:avLst/>
          </a:prstGeom>
        </p:spPr>
        <p:txBody>
          <a:bodyPr lIns="0" tIns="0" rIns="0" bIns="0" rtlCol="0" anchor="t">
            <a:spAutoFit/>
          </a:bodyPr>
          <a:lstStyle/>
          <a:p>
            <a:pPr algn="ctr">
              <a:lnSpc>
                <a:spcPts val="5227"/>
              </a:lnSpc>
              <a:spcBef>
                <a:spcPct val="0"/>
              </a:spcBef>
            </a:pPr>
            <a:r>
              <a:rPr lang="en-US" sz="3733" u="sng">
                <a:solidFill>
                  <a:srgbClr val="000000"/>
                </a:solidFill>
                <a:latin typeface="Alatsi"/>
                <a:ea typeface="Alatsi"/>
                <a:cs typeface="Alatsi"/>
                <a:sym typeface="Alatsi"/>
              </a:rPr>
              <a:t>Commissioning  Process   –  Phases</a:t>
            </a:r>
          </a:p>
        </p:txBody>
      </p:sp>
      <p:sp>
        <p:nvSpPr>
          <p:cNvPr id="6" name="Freeform 6"/>
          <p:cNvSpPr/>
          <p:nvPr/>
        </p:nvSpPr>
        <p:spPr>
          <a:xfrm>
            <a:off x="16141208" y="0"/>
            <a:ext cx="2146792" cy="1926976"/>
          </a:xfrm>
          <a:custGeom>
            <a:avLst/>
            <a:gdLst/>
            <a:ahLst/>
            <a:cxnLst/>
            <a:rect l="l" t="t" r="r" b="b"/>
            <a:pathLst>
              <a:path w="2401578" h="2290399">
                <a:moveTo>
                  <a:pt x="0" y="0"/>
                </a:moveTo>
                <a:lnTo>
                  <a:pt x="2401578" y="0"/>
                </a:lnTo>
                <a:lnTo>
                  <a:pt x="2401578" y="2290399"/>
                </a:lnTo>
                <a:lnTo>
                  <a:pt x="0" y="2290399"/>
                </a:lnTo>
                <a:lnTo>
                  <a:pt x="0" y="0"/>
                </a:lnTo>
                <a:close/>
              </a:path>
            </a:pathLst>
          </a:custGeom>
          <a:blipFill>
            <a:blip r:embed="rId4"/>
            <a:stretch>
              <a:fillRect t="-4805" r="-4535" b="-4805"/>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7610" y="0"/>
            <a:ext cx="8103437" cy="3078073"/>
          </a:xfrm>
          <a:custGeom>
            <a:avLst/>
            <a:gdLst/>
            <a:ahLst/>
            <a:cxnLst/>
            <a:rect l="l" t="t" r="r" b="b"/>
            <a:pathLst>
              <a:path w="8103437" h="3078073">
                <a:moveTo>
                  <a:pt x="0" y="0"/>
                </a:moveTo>
                <a:lnTo>
                  <a:pt x="8103437" y="0"/>
                </a:lnTo>
                <a:lnTo>
                  <a:pt x="8103437" y="3078073"/>
                </a:lnTo>
                <a:lnTo>
                  <a:pt x="0" y="3078073"/>
                </a:lnTo>
                <a:lnTo>
                  <a:pt x="0" y="0"/>
                </a:lnTo>
                <a:close/>
              </a:path>
            </a:pathLst>
          </a:custGeom>
          <a:blipFill>
            <a:blip r:embed="rId2"/>
            <a:stretch>
              <a:fillRect t="-1672" r="-832" b="-5837"/>
            </a:stretch>
          </a:blipFill>
        </p:spPr>
      </p:sp>
      <p:sp>
        <p:nvSpPr>
          <p:cNvPr id="3" name="Freeform 3"/>
          <p:cNvSpPr/>
          <p:nvPr/>
        </p:nvSpPr>
        <p:spPr>
          <a:xfrm>
            <a:off x="9639221" y="0"/>
            <a:ext cx="5489656" cy="3251655"/>
          </a:xfrm>
          <a:custGeom>
            <a:avLst/>
            <a:gdLst/>
            <a:ahLst/>
            <a:cxnLst/>
            <a:rect l="l" t="t" r="r" b="b"/>
            <a:pathLst>
              <a:path w="5489656" h="3251655">
                <a:moveTo>
                  <a:pt x="0" y="0"/>
                </a:moveTo>
                <a:lnTo>
                  <a:pt x="5489656" y="0"/>
                </a:lnTo>
                <a:lnTo>
                  <a:pt x="5489656" y="3251655"/>
                </a:lnTo>
                <a:lnTo>
                  <a:pt x="0" y="3251655"/>
                </a:lnTo>
                <a:lnTo>
                  <a:pt x="0" y="0"/>
                </a:lnTo>
                <a:close/>
              </a:path>
            </a:pathLst>
          </a:custGeom>
          <a:blipFill>
            <a:blip r:embed="rId3"/>
            <a:stretch>
              <a:fillRect l="-394" t="-321" b="-738"/>
            </a:stretch>
          </a:blipFill>
        </p:spPr>
      </p:sp>
      <p:sp>
        <p:nvSpPr>
          <p:cNvPr id="5" name="Freeform 5"/>
          <p:cNvSpPr/>
          <p:nvPr/>
        </p:nvSpPr>
        <p:spPr>
          <a:xfrm>
            <a:off x="16154401" y="-419100"/>
            <a:ext cx="2133600" cy="2362200"/>
          </a:xfrm>
          <a:custGeom>
            <a:avLst/>
            <a:gdLst/>
            <a:ahLst/>
            <a:cxnLst/>
            <a:rect l="l" t="t" r="r" b="b"/>
            <a:pathLst>
              <a:path w="2422251" h="2310115">
                <a:moveTo>
                  <a:pt x="0" y="0"/>
                </a:moveTo>
                <a:lnTo>
                  <a:pt x="2422251" y="0"/>
                </a:lnTo>
                <a:lnTo>
                  <a:pt x="2422251" y="2310115"/>
                </a:lnTo>
                <a:lnTo>
                  <a:pt x="0" y="2310115"/>
                </a:lnTo>
                <a:lnTo>
                  <a:pt x="0" y="0"/>
                </a:lnTo>
                <a:close/>
              </a:path>
            </a:pathLst>
          </a:custGeom>
          <a:blipFill>
            <a:blip r:embed="rId4"/>
            <a:stretch>
              <a:fillRect t="-4805" r="-4535" b="-4805"/>
            </a:stretch>
          </a:blipFill>
          <a:ln cap="sq">
            <a:noFill/>
            <a:prstDash val="solid"/>
            <a:miter/>
          </a:ln>
        </p:spPr>
      </p:sp>
      <p:graphicFrame>
        <p:nvGraphicFramePr>
          <p:cNvPr id="6" name="Table 5">
            <a:extLst>
              <a:ext uri="{FF2B5EF4-FFF2-40B4-BE49-F238E27FC236}">
                <a16:creationId xmlns:a16="http://schemas.microsoft.com/office/drawing/2014/main" id="{184581EC-8278-30CE-1E20-8D20B6215F9A}"/>
              </a:ext>
            </a:extLst>
          </p:cNvPr>
          <p:cNvGraphicFramePr>
            <a:graphicFrameLocks noGrp="1"/>
          </p:cNvGraphicFramePr>
          <p:nvPr>
            <p:extLst>
              <p:ext uri="{D42A27DB-BD31-4B8C-83A1-F6EECF244321}">
                <p14:modId xmlns:p14="http://schemas.microsoft.com/office/powerpoint/2010/main" val="2418644716"/>
              </p:ext>
            </p:extLst>
          </p:nvPr>
        </p:nvGraphicFramePr>
        <p:xfrm>
          <a:off x="1524000" y="3412478"/>
          <a:ext cx="13282314" cy="5937160"/>
        </p:xfrm>
        <a:graphic>
          <a:graphicData uri="http://schemas.openxmlformats.org/drawingml/2006/table">
            <a:tbl>
              <a:tblPr/>
              <a:tblGrid>
                <a:gridCol w="4427438">
                  <a:extLst>
                    <a:ext uri="{9D8B030D-6E8A-4147-A177-3AD203B41FA5}">
                      <a16:colId xmlns:a16="http://schemas.microsoft.com/office/drawing/2014/main" val="457521316"/>
                    </a:ext>
                  </a:extLst>
                </a:gridCol>
                <a:gridCol w="4427438">
                  <a:extLst>
                    <a:ext uri="{9D8B030D-6E8A-4147-A177-3AD203B41FA5}">
                      <a16:colId xmlns:a16="http://schemas.microsoft.com/office/drawing/2014/main" val="2701323918"/>
                    </a:ext>
                  </a:extLst>
                </a:gridCol>
                <a:gridCol w="4427438">
                  <a:extLst>
                    <a:ext uri="{9D8B030D-6E8A-4147-A177-3AD203B41FA5}">
                      <a16:colId xmlns:a16="http://schemas.microsoft.com/office/drawing/2014/main" val="1151149076"/>
                    </a:ext>
                  </a:extLst>
                </a:gridCol>
              </a:tblGrid>
              <a:tr h="315450">
                <a:tc>
                  <a:txBody>
                    <a:bodyPr/>
                    <a:lstStyle/>
                    <a:p>
                      <a:r>
                        <a:rPr lang="en-IN" sz="1800" b="1" dirty="0">
                          <a:effectLst/>
                        </a:rPr>
                        <a:t>Parameter</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800" b="1">
                          <a:effectLst/>
                        </a:rPr>
                        <a:t>Wired System</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800" b="1">
                          <a:effectLst/>
                        </a:rPr>
                        <a:t>Wireless System</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524632806"/>
                  </a:ext>
                </a:extLst>
              </a:tr>
              <a:tr h="563832">
                <a:tc>
                  <a:txBody>
                    <a:bodyPr/>
                    <a:lstStyle/>
                    <a:p>
                      <a:r>
                        <a:rPr lang="en-IN" sz="1800" b="1">
                          <a:effectLst/>
                        </a:rPr>
                        <a:t>Installation</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Complex; requires cabling, trenching, junction boxes, high labor effort</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Simple; cable-free, fast deployment with only mounting required</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79473187"/>
                  </a:ext>
                </a:extLst>
              </a:tr>
              <a:tr h="563832">
                <a:tc>
                  <a:txBody>
                    <a:bodyPr/>
                    <a:lstStyle/>
                    <a:p>
                      <a:r>
                        <a:rPr lang="en-IN" sz="1800" b="1">
                          <a:effectLst/>
                        </a:rPr>
                        <a:t>Commissioning Time</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Long; requires full loop checking and signal verification</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Short; plug-and-play with auto mesh network formation</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67871746"/>
                  </a:ext>
                </a:extLst>
              </a:tr>
              <a:tr h="563832">
                <a:tc>
                  <a:txBody>
                    <a:bodyPr/>
                    <a:lstStyle/>
                    <a:p>
                      <a:r>
                        <a:rPr lang="en-IN" sz="1800" b="1">
                          <a:effectLst/>
                        </a:rPr>
                        <a:t>Flexibility</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Low; relocating or adding devices requires new wiring and design changes</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High; devices can be easily added, removed, or repositioned</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654374076"/>
                  </a:ext>
                </a:extLst>
              </a:tr>
              <a:tr h="563832">
                <a:tc>
                  <a:txBody>
                    <a:bodyPr/>
                    <a:lstStyle/>
                    <a:p>
                      <a:r>
                        <a:rPr lang="en-IN" sz="1800" b="1">
                          <a:effectLst/>
                        </a:rPr>
                        <a:t>Scalability</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Limited; every expansion demands physical cabling and engineering effort</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High; mesh network allows dynamic expansion via repeaters and auto-routing</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64732094"/>
                  </a:ext>
                </a:extLst>
              </a:tr>
              <a:tr h="563832">
                <a:tc>
                  <a:txBody>
                    <a:bodyPr/>
                    <a:lstStyle/>
                    <a:p>
                      <a:r>
                        <a:rPr lang="en-IN" sz="1800" b="1">
                          <a:effectLst/>
                        </a:rPr>
                        <a:t>Maintenance</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dirty="0">
                          <a:effectLst/>
                        </a:rPr>
                        <a:t>Labor-intensive; fault tracing, wire corrosion, and access issues common</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Minimal; mainly battery health monitoring and remote diagnostics</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009949826"/>
                  </a:ext>
                </a:extLst>
              </a:tr>
              <a:tr h="563832">
                <a:tc>
                  <a:txBody>
                    <a:bodyPr/>
                    <a:lstStyle/>
                    <a:p>
                      <a:r>
                        <a:rPr lang="en-IN" sz="1800" b="1">
                          <a:effectLst/>
                        </a:rPr>
                        <a:t>Communication</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800">
                          <a:effectLst/>
                        </a:rPr>
                        <a:t>Wired 4–20 mA / HART</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800">
                          <a:effectLst/>
                        </a:rPr>
                        <a:t>WirelessHART (IEC 62591), TDMA, FHSS, AES-128 encryption</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241084812"/>
                  </a:ext>
                </a:extLst>
              </a:tr>
              <a:tr h="563832">
                <a:tc>
                  <a:txBody>
                    <a:bodyPr/>
                    <a:lstStyle/>
                    <a:p>
                      <a:r>
                        <a:rPr lang="en-IN" sz="1800" b="1">
                          <a:effectLst/>
                        </a:rPr>
                        <a:t>Redundancy</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Manual and costly to implement (duplicate wiring, hardware)</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Built-in mesh-based redundancy with self-healing capability</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56232444"/>
                  </a:ext>
                </a:extLst>
              </a:tr>
              <a:tr h="732980">
                <a:tc>
                  <a:txBody>
                    <a:bodyPr/>
                    <a:lstStyle/>
                    <a:p>
                      <a:r>
                        <a:rPr lang="en-IN" sz="1800" b="1">
                          <a:effectLst/>
                        </a:rPr>
                        <a:t>Cost (CAPEX + OPEX)</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High; due to materials, labor, downtime, and upgrade constraints</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800">
                          <a:effectLst/>
                        </a:rPr>
                        <a:t>Lower; reduced infrastructure, fast deployment, and minimal downtime</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921904180"/>
                  </a:ext>
                </a:extLst>
              </a:tr>
              <a:tr h="732980">
                <a:tc>
                  <a:txBody>
                    <a:bodyPr/>
                    <a:lstStyle/>
                    <a:p>
                      <a:r>
                        <a:rPr lang="en-IN" sz="1800" b="1">
                          <a:effectLst/>
                        </a:rPr>
                        <a:t>Safety Compliance</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fr-FR" sz="1800">
                          <a:effectLst/>
                        </a:rPr>
                        <a:t>SIL 2/3 compliant (IEC 61508/61511), ATEX/IECEx certified</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800" dirty="0">
                          <a:effectLst/>
                        </a:rPr>
                        <a:t>SIL 2/3 compliant (IEC 61508/61511), ATEX/IECEx Zone 1/2 certified wireless devices</a:t>
                      </a:r>
                    </a:p>
                  </a:txBody>
                  <a:tcPr marL="44549" marR="44549" marT="22275" marB="22275"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445414578"/>
                  </a:ext>
                </a:extLst>
              </a:tr>
            </a:tbl>
          </a:graphicData>
        </a:graphic>
      </p:graphicFrame>
      <p:sp>
        <p:nvSpPr>
          <p:cNvPr id="7" name="Rectangle 1">
            <a:extLst>
              <a:ext uri="{FF2B5EF4-FFF2-40B4-BE49-F238E27FC236}">
                <a16:creationId xmlns:a16="http://schemas.microsoft.com/office/drawing/2014/main" id="{E0A60128-5C41-AF29-26C0-764791457542}"/>
              </a:ext>
            </a:extLst>
          </p:cNvPr>
          <p:cNvSpPr>
            <a:spLocks noChangeArrowheads="1"/>
          </p:cNvSpPr>
          <p:nvPr/>
        </p:nvSpPr>
        <p:spPr bwMode="auto">
          <a:xfrm>
            <a:off x="2566988" y="148113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324623" cy="4516213"/>
          </a:xfrm>
          <a:custGeom>
            <a:avLst/>
            <a:gdLst/>
            <a:ahLst/>
            <a:cxnLst/>
            <a:rect l="l" t="t" r="r" b="b"/>
            <a:pathLst>
              <a:path w="6324623" h="4516213">
                <a:moveTo>
                  <a:pt x="0" y="0"/>
                </a:moveTo>
                <a:lnTo>
                  <a:pt x="6324623" y="0"/>
                </a:lnTo>
                <a:lnTo>
                  <a:pt x="6324623" y="4516213"/>
                </a:lnTo>
                <a:lnTo>
                  <a:pt x="0" y="4516213"/>
                </a:lnTo>
                <a:lnTo>
                  <a:pt x="0" y="0"/>
                </a:lnTo>
                <a:close/>
              </a:path>
            </a:pathLst>
          </a:custGeom>
          <a:blipFill>
            <a:blip r:embed="rId2"/>
            <a:stretch>
              <a:fillRect l="-806" r="-853"/>
            </a:stretch>
          </a:blipFill>
        </p:spPr>
      </p:sp>
      <p:sp>
        <p:nvSpPr>
          <p:cNvPr id="3" name="TextBox 3"/>
          <p:cNvSpPr txBox="1"/>
          <p:nvPr/>
        </p:nvSpPr>
        <p:spPr>
          <a:xfrm>
            <a:off x="6299241" y="981075"/>
            <a:ext cx="13115868" cy="5942169"/>
          </a:xfrm>
          <a:prstGeom prst="rect">
            <a:avLst/>
          </a:prstGeom>
        </p:spPr>
        <p:txBody>
          <a:bodyPr lIns="0" tIns="0" rIns="0" bIns="0" rtlCol="0" anchor="t">
            <a:spAutoFit/>
          </a:bodyPr>
          <a:lstStyle/>
          <a:p>
            <a:pPr algn="ctr">
              <a:lnSpc>
                <a:spcPts val="2847"/>
              </a:lnSpc>
              <a:spcBef>
                <a:spcPct val="0"/>
              </a:spcBef>
            </a:pPr>
            <a:r>
              <a:rPr lang="en-US" sz="2033">
                <a:solidFill>
                  <a:srgbClr val="000000"/>
                </a:solidFill>
                <a:latin typeface="Fredoka"/>
                <a:ea typeface="Fredoka"/>
                <a:cs typeface="Fredoka"/>
                <a:sym typeface="Fredoka"/>
              </a:rPr>
              <a:t>✅ </a:t>
            </a:r>
            <a:r>
              <a:rPr lang="en-US" sz="2033" u="sng">
                <a:solidFill>
                  <a:srgbClr val="000000"/>
                </a:solidFill>
                <a:latin typeface="Fredoka"/>
                <a:ea typeface="Fredoka"/>
                <a:cs typeface="Fredoka"/>
                <a:sym typeface="Fredoka"/>
              </a:rPr>
              <a:t>Advantages:</a:t>
            </a:r>
          </a:p>
          <a:p>
            <a:pPr algn="ctr">
              <a:lnSpc>
                <a:spcPts val="2847"/>
              </a:lnSpc>
              <a:spcBef>
                <a:spcPct val="0"/>
              </a:spcBef>
            </a:pPr>
            <a:endParaRPr lang="en-US" sz="2033" u="sng">
              <a:solidFill>
                <a:srgbClr val="000000"/>
              </a:solidFill>
              <a:latin typeface="Fredoka"/>
              <a:ea typeface="Fredoka"/>
              <a:cs typeface="Fredoka"/>
              <a:sym typeface="Fredoka"/>
            </a:endParaRPr>
          </a:p>
          <a:p>
            <a:pPr marL="394872" lvl="1" indent="-197436" algn="l">
              <a:lnSpc>
                <a:spcPts val="2560"/>
              </a:lnSpc>
              <a:buFont typeface="Arial"/>
              <a:buChar char="•"/>
            </a:pPr>
            <a:r>
              <a:rPr lang="en-US" sz="1828">
                <a:solidFill>
                  <a:srgbClr val="000000"/>
                </a:solidFill>
                <a:latin typeface="Batangas"/>
                <a:ea typeface="Batangas"/>
                <a:cs typeface="Batangas"/>
                <a:sym typeface="Batangas"/>
              </a:rPr>
              <a:t>Low Installation Cost:    No cabling or trenching; reduced CAPEX.</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Quick Commissioning:     Auto mesh formation via WirelessHART.</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High Flexibility &amp; Scalability:     Devices can be easily added, moved, or expanded via mesh.</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Low Maintenance:    Minimal hardware faults; supports remote diagnostics.</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Mesh Redundancy:    Self-healing network ensures continuous data flow.</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Secure Communication:     AES-128 encryption with IEC 62591 compliance.</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SIL 2/3 Certified:     Meets IEC 61508/61511 safety standards.</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Hazardous Area Rated:     Devices certified for ATEX/IECEx Zone 1/2.</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SCADA Integration:     Real-time data and diagnostics support.</a:t>
            </a:r>
          </a:p>
          <a:p>
            <a:pPr algn="ctr">
              <a:lnSpc>
                <a:spcPts val="2847"/>
              </a:lnSpc>
            </a:pPr>
            <a:r>
              <a:rPr lang="en-US" sz="2033">
                <a:solidFill>
                  <a:srgbClr val="000000"/>
                </a:solidFill>
                <a:latin typeface="Fredoka"/>
                <a:ea typeface="Fredoka"/>
                <a:cs typeface="Fredoka"/>
                <a:sym typeface="Fredoka"/>
              </a:rPr>
              <a:t>⚠️</a:t>
            </a:r>
            <a:r>
              <a:rPr lang="en-US" sz="2033" u="sng">
                <a:solidFill>
                  <a:srgbClr val="000000"/>
                </a:solidFill>
                <a:latin typeface="Fredoka"/>
                <a:ea typeface="Fredoka"/>
                <a:cs typeface="Fredoka"/>
                <a:sym typeface="Fredoka"/>
              </a:rPr>
              <a:t> Disadvantages:</a:t>
            </a:r>
          </a:p>
          <a:p>
            <a:pPr algn="ctr">
              <a:lnSpc>
                <a:spcPts val="2847"/>
              </a:lnSpc>
            </a:pPr>
            <a:endParaRPr lang="en-US" sz="2033" u="sng">
              <a:solidFill>
                <a:srgbClr val="000000"/>
              </a:solidFill>
              <a:latin typeface="Fredoka"/>
              <a:ea typeface="Fredoka"/>
              <a:cs typeface="Fredoka"/>
              <a:sym typeface="Fredoka"/>
            </a:endParaRPr>
          </a:p>
          <a:p>
            <a:pPr marL="394872" lvl="1" indent="-197436" algn="l">
              <a:lnSpc>
                <a:spcPts val="2560"/>
              </a:lnSpc>
              <a:buFont typeface="Arial"/>
              <a:buChar char="•"/>
            </a:pPr>
            <a:r>
              <a:rPr lang="en-US" sz="1828">
                <a:solidFill>
                  <a:srgbClr val="000000"/>
                </a:solidFill>
                <a:latin typeface="Batangas"/>
                <a:ea typeface="Batangas"/>
                <a:cs typeface="Batangas"/>
                <a:sym typeface="Batangas"/>
              </a:rPr>
              <a:t>Needs RF Planning:     Layout and mesh overlap must be carefully designed.</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Battery Dependency:     Field devices require battery replacement every 3–5 years.</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RF Interference Risk:     Performance can be affected by EMI or obstructions.</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Training Required:     Staff must be trained in wireless tech and diagnostics.</a:t>
            </a:r>
          </a:p>
          <a:p>
            <a:pPr marL="394872" lvl="1" indent="-197436" algn="l">
              <a:lnSpc>
                <a:spcPts val="2560"/>
              </a:lnSpc>
              <a:buFont typeface="Arial"/>
              <a:buChar char="•"/>
            </a:pPr>
            <a:r>
              <a:rPr lang="en-US" sz="1828">
                <a:solidFill>
                  <a:srgbClr val="000000"/>
                </a:solidFill>
                <a:latin typeface="Batangas"/>
                <a:ea typeface="Batangas"/>
                <a:cs typeface="Batangas"/>
                <a:sym typeface="Batangas"/>
              </a:rPr>
              <a:t>Adoption Hesitancy:    Resistance from plants accustomed to wired systems</a:t>
            </a:r>
          </a:p>
        </p:txBody>
      </p:sp>
      <p:sp>
        <p:nvSpPr>
          <p:cNvPr id="4" name="Freeform 4"/>
          <p:cNvSpPr/>
          <p:nvPr/>
        </p:nvSpPr>
        <p:spPr>
          <a:xfrm>
            <a:off x="6299241" y="7529855"/>
            <a:ext cx="538017" cy="455847"/>
          </a:xfrm>
          <a:custGeom>
            <a:avLst/>
            <a:gdLst/>
            <a:ahLst/>
            <a:cxnLst/>
            <a:rect l="l" t="t" r="r" b="b"/>
            <a:pathLst>
              <a:path w="538017" h="455847">
                <a:moveTo>
                  <a:pt x="0" y="0"/>
                </a:moveTo>
                <a:lnTo>
                  <a:pt x="538018" y="0"/>
                </a:lnTo>
                <a:lnTo>
                  <a:pt x="538018" y="455848"/>
                </a:lnTo>
                <a:lnTo>
                  <a:pt x="0" y="455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073387" y="-1"/>
            <a:ext cx="2214614" cy="2019301"/>
          </a:xfrm>
          <a:custGeom>
            <a:avLst/>
            <a:gdLst/>
            <a:ahLst/>
            <a:cxnLst/>
            <a:rect l="l" t="t" r="r" b="b"/>
            <a:pathLst>
              <a:path w="2553255" h="2306246">
                <a:moveTo>
                  <a:pt x="0" y="0"/>
                </a:moveTo>
                <a:lnTo>
                  <a:pt x="2553255" y="0"/>
                </a:lnTo>
                <a:lnTo>
                  <a:pt x="2553255" y="2306246"/>
                </a:lnTo>
                <a:lnTo>
                  <a:pt x="0" y="2306246"/>
                </a:lnTo>
                <a:lnTo>
                  <a:pt x="0" y="0"/>
                </a:lnTo>
                <a:close/>
              </a:path>
            </a:pathLst>
          </a:custGeom>
          <a:blipFill>
            <a:blip r:embed="rId5"/>
            <a:stretch>
              <a:fillRect t="-7865" r="-4535" b="-7865"/>
            </a:stretch>
          </a:blipFill>
          <a:ln cap="sq">
            <a:noFill/>
            <a:prstDash val="solid"/>
            <a:miter/>
          </a:ln>
        </p:spPr>
      </p:sp>
      <p:sp>
        <p:nvSpPr>
          <p:cNvPr id="6" name="Freeform 6"/>
          <p:cNvSpPr/>
          <p:nvPr/>
        </p:nvSpPr>
        <p:spPr>
          <a:xfrm>
            <a:off x="136813" y="4533887"/>
            <a:ext cx="4051064" cy="3451816"/>
          </a:xfrm>
          <a:custGeom>
            <a:avLst/>
            <a:gdLst/>
            <a:ahLst/>
            <a:cxnLst/>
            <a:rect l="l" t="t" r="r" b="b"/>
            <a:pathLst>
              <a:path w="4051064" h="3451816">
                <a:moveTo>
                  <a:pt x="0" y="0"/>
                </a:moveTo>
                <a:lnTo>
                  <a:pt x="4051063" y="0"/>
                </a:lnTo>
                <a:lnTo>
                  <a:pt x="4051063" y="3451816"/>
                </a:lnTo>
                <a:lnTo>
                  <a:pt x="0" y="3451816"/>
                </a:lnTo>
                <a:lnTo>
                  <a:pt x="0" y="0"/>
                </a:lnTo>
                <a:close/>
              </a:path>
            </a:pathLst>
          </a:custGeom>
          <a:blipFill>
            <a:blip r:embed="rId6"/>
            <a:stretch>
              <a:fillRect l="-1511" t="-534" b="-534"/>
            </a:stretch>
          </a:blipFill>
        </p:spPr>
      </p:sp>
      <p:sp>
        <p:nvSpPr>
          <p:cNvPr id="7" name="TextBox 7"/>
          <p:cNvSpPr txBox="1"/>
          <p:nvPr/>
        </p:nvSpPr>
        <p:spPr>
          <a:xfrm>
            <a:off x="6299241" y="49474"/>
            <a:ext cx="8796376" cy="729772"/>
          </a:xfrm>
          <a:prstGeom prst="rect">
            <a:avLst/>
          </a:prstGeom>
        </p:spPr>
        <p:txBody>
          <a:bodyPr lIns="0" tIns="0" rIns="0" bIns="0" rtlCol="0" anchor="t">
            <a:spAutoFit/>
          </a:bodyPr>
          <a:lstStyle/>
          <a:p>
            <a:pPr algn="ctr">
              <a:lnSpc>
                <a:spcPts val="5976"/>
              </a:lnSpc>
              <a:spcBef>
                <a:spcPct val="0"/>
              </a:spcBef>
            </a:pPr>
            <a:r>
              <a:rPr lang="en-US" sz="4268" u="sng">
                <a:solidFill>
                  <a:srgbClr val="FF5757"/>
                </a:solidFill>
                <a:latin typeface="Alatsi"/>
                <a:ea typeface="Alatsi"/>
                <a:cs typeface="Alatsi"/>
                <a:sym typeface="Alatsi"/>
              </a:rPr>
              <a:t>Wireless F&amp;G System – Pros &amp; Cons</a:t>
            </a:r>
          </a:p>
        </p:txBody>
      </p:sp>
      <p:sp>
        <p:nvSpPr>
          <p:cNvPr id="8" name="TextBox 8"/>
          <p:cNvSpPr txBox="1"/>
          <p:nvPr/>
        </p:nvSpPr>
        <p:spPr>
          <a:xfrm>
            <a:off x="0" y="7453655"/>
            <a:ext cx="18288000" cy="2510798"/>
          </a:xfrm>
          <a:prstGeom prst="rect">
            <a:avLst/>
          </a:prstGeom>
        </p:spPr>
        <p:txBody>
          <a:bodyPr lIns="0" tIns="0" rIns="0" bIns="0" rtlCol="0" anchor="t">
            <a:spAutoFit/>
          </a:bodyPr>
          <a:lstStyle/>
          <a:p>
            <a:pPr algn="ctr">
              <a:lnSpc>
                <a:spcPts val="4734"/>
              </a:lnSpc>
              <a:spcBef>
                <a:spcPct val="0"/>
              </a:spcBef>
            </a:pPr>
            <a:r>
              <a:rPr lang="en-US" sz="3381">
                <a:solidFill>
                  <a:srgbClr val="00BF63"/>
                </a:solidFill>
                <a:latin typeface="Batangas"/>
                <a:ea typeface="Batangas"/>
                <a:cs typeface="Batangas"/>
                <a:sym typeface="Batangas"/>
              </a:rPr>
              <a:t> </a:t>
            </a:r>
            <a:r>
              <a:rPr lang="en-US" sz="3381" u="sng">
                <a:solidFill>
                  <a:srgbClr val="00BF63"/>
                </a:solidFill>
                <a:latin typeface="Batangas"/>
                <a:ea typeface="Batangas"/>
                <a:cs typeface="Batangas"/>
                <a:sym typeface="Batangas"/>
              </a:rPr>
              <a:t>Synopsis &amp; Conclusion:</a:t>
            </a:r>
          </a:p>
          <a:p>
            <a:pPr algn="ctr">
              <a:lnSpc>
                <a:spcPts val="3034"/>
              </a:lnSpc>
              <a:spcBef>
                <a:spcPct val="0"/>
              </a:spcBef>
            </a:pPr>
            <a:r>
              <a:rPr lang="en-US" sz="2167">
                <a:solidFill>
                  <a:srgbClr val="000000"/>
                </a:solidFill>
                <a:latin typeface="Batangas"/>
                <a:ea typeface="Batangas"/>
                <a:cs typeface="Batangas"/>
                <a:sym typeface="Batangas"/>
              </a:rPr>
              <a:t> Upgrading to a Wireless Fire &amp; Gas Detection System using WirelessHART slashes installation costs by up to 50% by eliminating cabling and conduit work. Commissioning time is reduced by 40–60% through plug-and-play device integration and remote diagnostics. The mesh network enables flexible, scalable coverage even in complex plant layouts. Despite minor RF planning and battery maintenance needs, wireless systems offer superior adaptability, faster deployment, and long-term cost efficiency while ensuring full compliance with IEC 61508/61511 safety standards.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99853"/>
            <a:ext cx="4262364" cy="1128553"/>
          </a:xfrm>
          <a:prstGeom prst="rect">
            <a:avLst/>
          </a:prstGeom>
        </p:spPr>
        <p:txBody>
          <a:bodyPr lIns="0" tIns="0" rIns="0" bIns="0" rtlCol="0" anchor="t">
            <a:spAutoFit/>
          </a:bodyPr>
          <a:lstStyle/>
          <a:p>
            <a:pPr algn="ctr">
              <a:lnSpc>
                <a:spcPts val="9196"/>
              </a:lnSpc>
              <a:spcBef>
                <a:spcPct val="0"/>
              </a:spcBef>
            </a:pPr>
            <a:r>
              <a:rPr lang="en-US" sz="6568">
                <a:solidFill>
                  <a:srgbClr val="0A0A0A"/>
                </a:solidFill>
                <a:latin typeface="Lilita One"/>
                <a:ea typeface="Lilita One"/>
                <a:cs typeface="Lilita One"/>
                <a:sym typeface="Lilita One"/>
              </a:rPr>
              <a:t>Learnings</a:t>
            </a:r>
          </a:p>
        </p:txBody>
      </p:sp>
      <p:sp>
        <p:nvSpPr>
          <p:cNvPr id="3" name="AutoShape 3"/>
          <p:cNvSpPr/>
          <p:nvPr/>
        </p:nvSpPr>
        <p:spPr>
          <a:xfrm flipV="1">
            <a:off x="0" y="1028700"/>
            <a:ext cx="15729849" cy="38100"/>
          </a:xfrm>
          <a:prstGeom prst="line">
            <a:avLst/>
          </a:prstGeom>
          <a:ln w="76200" cap="flat">
            <a:gradFill>
              <a:gsLst>
                <a:gs pos="0">
                  <a:srgbClr val="FF3131">
                    <a:alpha val="100000"/>
                  </a:srgbClr>
                </a:gs>
                <a:gs pos="100000">
                  <a:srgbClr val="FF914D">
                    <a:alpha val="100000"/>
                  </a:srgbClr>
                </a:gs>
              </a:gsLst>
              <a:lin ang="0"/>
            </a:gradFill>
            <a:prstDash val="solid"/>
            <a:headEnd type="none" w="sm" len="sm"/>
            <a:tailEnd type="none" w="sm" len="sm"/>
          </a:ln>
        </p:spPr>
      </p:sp>
      <p:sp>
        <p:nvSpPr>
          <p:cNvPr id="4" name="Freeform 4"/>
          <p:cNvSpPr/>
          <p:nvPr/>
        </p:nvSpPr>
        <p:spPr>
          <a:xfrm>
            <a:off x="191179" y="2420973"/>
            <a:ext cx="333094" cy="384524"/>
          </a:xfrm>
          <a:custGeom>
            <a:avLst/>
            <a:gdLst/>
            <a:ahLst/>
            <a:cxnLst/>
            <a:rect l="l" t="t" r="r" b="b"/>
            <a:pathLst>
              <a:path w="333094" h="384524">
                <a:moveTo>
                  <a:pt x="0" y="0"/>
                </a:moveTo>
                <a:lnTo>
                  <a:pt x="333094" y="0"/>
                </a:lnTo>
                <a:lnTo>
                  <a:pt x="333094"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1179" y="2888573"/>
            <a:ext cx="333094" cy="384524"/>
          </a:xfrm>
          <a:custGeom>
            <a:avLst/>
            <a:gdLst/>
            <a:ahLst/>
            <a:cxnLst/>
            <a:rect l="l" t="t" r="r" b="b"/>
            <a:pathLst>
              <a:path w="333094" h="384524">
                <a:moveTo>
                  <a:pt x="0" y="0"/>
                </a:moveTo>
                <a:lnTo>
                  <a:pt x="333094" y="0"/>
                </a:lnTo>
                <a:lnTo>
                  <a:pt x="333094"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1179" y="3356174"/>
            <a:ext cx="333094" cy="384524"/>
          </a:xfrm>
          <a:custGeom>
            <a:avLst/>
            <a:gdLst/>
            <a:ahLst/>
            <a:cxnLst/>
            <a:rect l="l" t="t" r="r" b="b"/>
            <a:pathLst>
              <a:path w="333094" h="384524">
                <a:moveTo>
                  <a:pt x="0" y="0"/>
                </a:moveTo>
                <a:lnTo>
                  <a:pt x="333094" y="0"/>
                </a:lnTo>
                <a:lnTo>
                  <a:pt x="333094"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91179" y="3823775"/>
            <a:ext cx="333094" cy="384524"/>
          </a:xfrm>
          <a:custGeom>
            <a:avLst/>
            <a:gdLst/>
            <a:ahLst/>
            <a:cxnLst/>
            <a:rect l="l" t="t" r="r" b="b"/>
            <a:pathLst>
              <a:path w="333094" h="384524">
                <a:moveTo>
                  <a:pt x="0" y="0"/>
                </a:moveTo>
                <a:lnTo>
                  <a:pt x="333094" y="0"/>
                </a:lnTo>
                <a:lnTo>
                  <a:pt x="333094"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91179" y="4291375"/>
            <a:ext cx="333094" cy="384524"/>
          </a:xfrm>
          <a:custGeom>
            <a:avLst/>
            <a:gdLst/>
            <a:ahLst/>
            <a:cxnLst/>
            <a:rect l="l" t="t" r="r" b="b"/>
            <a:pathLst>
              <a:path w="333094" h="384524">
                <a:moveTo>
                  <a:pt x="0" y="0"/>
                </a:moveTo>
                <a:lnTo>
                  <a:pt x="333094" y="0"/>
                </a:lnTo>
                <a:lnTo>
                  <a:pt x="333094"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91179" y="4758976"/>
            <a:ext cx="333094" cy="384524"/>
          </a:xfrm>
          <a:custGeom>
            <a:avLst/>
            <a:gdLst/>
            <a:ahLst/>
            <a:cxnLst/>
            <a:rect l="l" t="t" r="r" b="b"/>
            <a:pathLst>
              <a:path w="333094" h="384524">
                <a:moveTo>
                  <a:pt x="0" y="0"/>
                </a:moveTo>
                <a:lnTo>
                  <a:pt x="333094" y="0"/>
                </a:lnTo>
                <a:lnTo>
                  <a:pt x="333094"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205088" y="6580274"/>
            <a:ext cx="333094" cy="384524"/>
          </a:xfrm>
          <a:custGeom>
            <a:avLst/>
            <a:gdLst/>
            <a:ahLst/>
            <a:cxnLst/>
            <a:rect l="l" t="t" r="r" b="b"/>
            <a:pathLst>
              <a:path w="333094" h="384524">
                <a:moveTo>
                  <a:pt x="0" y="0"/>
                </a:moveTo>
                <a:lnTo>
                  <a:pt x="333093" y="0"/>
                </a:lnTo>
                <a:lnTo>
                  <a:pt x="333093" y="384523"/>
                </a:lnTo>
                <a:lnTo>
                  <a:pt x="0" y="384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05088" y="7047874"/>
            <a:ext cx="333094" cy="384524"/>
          </a:xfrm>
          <a:custGeom>
            <a:avLst/>
            <a:gdLst/>
            <a:ahLst/>
            <a:cxnLst/>
            <a:rect l="l" t="t" r="r" b="b"/>
            <a:pathLst>
              <a:path w="333094" h="384524">
                <a:moveTo>
                  <a:pt x="0" y="0"/>
                </a:moveTo>
                <a:lnTo>
                  <a:pt x="333093" y="0"/>
                </a:lnTo>
                <a:lnTo>
                  <a:pt x="333093"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05088" y="7515475"/>
            <a:ext cx="333094" cy="384524"/>
          </a:xfrm>
          <a:custGeom>
            <a:avLst/>
            <a:gdLst/>
            <a:ahLst/>
            <a:cxnLst/>
            <a:rect l="l" t="t" r="r" b="b"/>
            <a:pathLst>
              <a:path w="333094" h="384524">
                <a:moveTo>
                  <a:pt x="0" y="0"/>
                </a:moveTo>
                <a:lnTo>
                  <a:pt x="333093" y="0"/>
                </a:lnTo>
                <a:lnTo>
                  <a:pt x="333093"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05088" y="7983076"/>
            <a:ext cx="333094" cy="384524"/>
          </a:xfrm>
          <a:custGeom>
            <a:avLst/>
            <a:gdLst/>
            <a:ahLst/>
            <a:cxnLst/>
            <a:rect l="l" t="t" r="r" b="b"/>
            <a:pathLst>
              <a:path w="333094" h="384524">
                <a:moveTo>
                  <a:pt x="0" y="0"/>
                </a:moveTo>
                <a:lnTo>
                  <a:pt x="333093" y="0"/>
                </a:lnTo>
                <a:lnTo>
                  <a:pt x="333093" y="384523"/>
                </a:lnTo>
                <a:lnTo>
                  <a:pt x="0" y="384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205088" y="8450676"/>
            <a:ext cx="333094" cy="384524"/>
          </a:xfrm>
          <a:custGeom>
            <a:avLst/>
            <a:gdLst/>
            <a:ahLst/>
            <a:cxnLst/>
            <a:rect l="l" t="t" r="r" b="b"/>
            <a:pathLst>
              <a:path w="333094" h="384524">
                <a:moveTo>
                  <a:pt x="0" y="0"/>
                </a:moveTo>
                <a:lnTo>
                  <a:pt x="333093" y="0"/>
                </a:lnTo>
                <a:lnTo>
                  <a:pt x="333093"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205088" y="8918277"/>
            <a:ext cx="333094" cy="384524"/>
          </a:xfrm>
          <a:custGeom>
            <a:avLst/>
            <a:gdLst/>
            <a:ahLst/>
            <a:cxnLst/>
            <a:rect l="l" t="t" r="r" b="b"/>
            <a:pathLst>
              <a:path w="333094" h="384524">
                <a:moveTo>
                  <a:pt x="0" y="0"/>
                </a:moveTo>
                <a:lnTo>
                  <a:pt x="333093" y="0"/>
                </a:lnTo>
                <a:lnTo>
                  <a:pt x="333093"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91179" y="9388526"/>
            <a:ext cx="333094" cy="384524"/>
          </a:xfrm>
          <a:custGeom>
            <a:avLst/>
            <a:gdLst/>
            <a:ahLst/>
            <a:cxnLst/>
            <a:rect l="l" t="t" r="r" b="b"/>
            <a:pathLst>
              <a:path w="333094" h="384524">
                <a:moveTo>
                  <a:pt x="0" y="0"/>
                </a:moveTo>
                <a:lnTo>
                  <a:pt x="333094" y="0"/>
                </a:lnTo>
                <a:lnTo>
                  <a:pt x="333094" y="384524"/>
                </a:lnTo>
                <a:lnTo>
                  <a:pt x="0" y="38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6383000" y="-99853"/>
            <a:ext cx="1981200" cy="1738153"/>
          </a:xfrm>
          <a:custGeom>
            <a:avLst/>
            <a:gdLst/>
            <a:ahLst/>
            <a:cxnLst/>
            <a:rect l="l" t="t" r="r" b="b"/>
            <a:pathLst>
              <a:path w="2458492" h="2344678">
                <a:moveTo>
                  <a:pt x="0" y="0"/>
                </a:moveTo>
                <a:lnTo>
                  <a:pt x="2458492" y="0"/>
                </a:lnTo>
                <a:lnTo>
                  <a:pt x="2458492" y="2344678"/>
                </a:lnTo>
                <a:lnTo>
                  <a:pt x="0" y="2344678"/>
                </a:lnTo>
                <a:lnTo>
                  <a:pt x="0" y="0"/>
                </a:lnTo>
                <a:close/>
              </a:path>
            </a:pathLst>
          </a:custGeom>
          <a:blipFill>
            <a:blip r:embed="rId4"/>
            <a:stretch>
              <a:fillRect t="-4805" r="-4535" b="-4805"/>
            </a:stretch>
          </a:blipFill>
          <a:ln cap="sq">
            <a:noFill/>
            <a:prstDash val="solid"/>
            <a:miter/>
          </a:ln>
        </p:spPr>
      </p:sp>
      <p:sp>
        <p:nvSpPr>
          <p:cNvPr id="18" name="Freeform 18"/>
          <p:cNvSpPr/>
          <p:nvPr/>
        </p:nvSpPr>
        <p:spPr>
          <a:xfrm>
            <a:off x="13814656" y="4887810"/>
            <a:ext cx="3830385" cy="5255329"/>
          </a:xfrm>
          <a:custGeom>
            <a:avLst/>
            <a:gdLst/>
            <a:ahLst/>
            <a:cxnLst/>
            <a:rect l="l" t="t" r="r" b="b"/>
            <a:pathLst>
              <a:path w="3830385" h="5255329">
                <a:moveTo>
                  <a:pt x="0" y="0"/>
                </a:moveTo>
                <a:lnTo>
                  <a:pt x="3830386" y="0"/>
                </a:lnTo>
                <a:lnTo>
                  <a:pt x="3830386" y="5255330"/>
                </a:lnTo>
                <a:lnTo>
                  <a:pt x="0" y="5255330"/>
                </a:lnTo>
                <a:lnTo>
                  <a:pt x="0" y="0"/>
                </a:lnTo>
                <a:close/>
              </a:path>
            </a:pathLst>
          </a:custGeom>
          <a:blipFill>
            <a:blip r:embed="rId5"/>
            <a:stretch>
              <a:fillRect l="-913" r="-8228" b="-377"/>
            </a:stretch>
          </a:blipFill>
        </p:spPr>
      </p:sp>
      <p:sp>
        <p:nvSpPr>
          <p:cNvPr id="19" name="Freeform 19"/>
          <p:cNvSpPr/>
          <p:nvPr/>
        </p:nvSpPr>
        <p:spPr>
          <a:xfrm>
            <a:off x="13425030" y="1398154"/>
            <a:ext cx="4444062" cy="3360822"/>
          </a:xfrm>
          <a:custGeom>
            <a:avLst/>
            <a:gdLst/>
            <a:ahLst/>
            <a:cxnLst/>
            <a:rect l="l" t="t" r="r" b="b"/>
            <a:pathLst>
              <a:path w="4444062" h="3360822">
                <a:moveTo>
                  <a:pt x="0" y="0"/>
                </a:moveTo>
                <a:lnTo>
                  <a:pt x="4444062" y="0"/>
                </a:lnTo>
                <a:lnTo>
                  <a:pt x="4444062" y="3360822"/>
                </a:lnTo>
                <a:lnTo>
                  <a:pt x="0" y="3360822"/>
                </a:lnTo>
                <a:lnTo>
                  <a:pt x="0" y="0"/>
                </a:lnTo>
                <a:close/>
              </a:path>
            </a:pathLst>
          </a:custGeom>
          <a:blipFill>
            <a:blip r:embed="rId6"/>
            <a:stretch>
              <a:fillRect/>
            </a:stretch>
          </a:blipFill>
        </p:spPr>
      </p:sp>
      <p:sp>
        <p:nvSpPr>
          <p:cNvPr id="20" name="TextBox 20"/>
          <p:cNvSpPr txBox="1"/>
          <p:nvPr/>
        </p:nvSpPr>
        <p:spPr>
          <a:xfrm>
            <a:off x="-708612" y="1437039"/>
            <a:ext cx="7170118" cy="729772"/>
          </a:xfrm>
          <a:prstGeom prst="rect">
            <a:avLst/>
          </a:prstGeom>
        </p:spPr>
        <p:txBody>
          <a:bodyPr lIns="0" tIns="0" rIns="0" bIns="0" rtlCol="0" anchor="t">
            <a:spAutoFit/>
          </a:bodyPr>
          <a:lstStyle/>
          <a:p>
            <a:pPr algn="ctr">
              <a:lnSpc>
                <a:spcPts val="5976"/>
              </a:lnSpc>
              <a:spcBef>
                <a:spcPct val="0"/>
              </a:spcBef>
            </a:pPr>
            <a:r>
              <a:rPr lang="en-US" sz="4268" u="sng">
                <a:solidFill>
                  <a:srgbClr val="0A0A0A"/>
                </a:solidFill>
                <a:latin typeface="Alatsi"/>
                <a:ea typeface="Alatsi"/>
                <a:cs typeface="Alatsi"/>
                <a:sym typeface="Alatsi"/>
              </a:rPr>
              <a:t>Learnings from Project</a:t>
            </a:r>
          </a:p>
        </p:txBody>
      </p:sp>
      <p:sp>
        <p:nvSpPr>
          <p:cNvPr id="21" name="TextBox 21"/>
          <p:cNvSpPr txBox="1"/>
          <p:nvPr/>
        </p:nvSpPr>
        <p:spPr>
          <a:xfrm>
            <a:off x="752550" y="2309747"/>
            <a:ext cx="14977300" cy="2942330"/>
          </a:xfrm>
          <a:prstGeom prst="rect">
            <a:avLst/>
          </a:prstGeom>
        </p:spPr>
        <p:txBody>
          <a:bodyPr lIns="0" tIns="0" rIns="0" bIns="0" rtlCol="0" anchor="t">
            <a:spAutoFit/>
          </a:bodyPr>
          <a:lstStyle/>
          <a:p>
            <a:pPr algn="l">
              <a:lnSpc>
                <a:spcPts val="3930"/>
              </a:lnSpc>
            </a:pPr>
            <a:r>
              <a:rPr lang="en-US" sz="2519">
                <a:solidFill>
                  <a:srgbClr val="0A0A0A"/>
                </a:solidFill>
                <a:latin typeface="Alatsi"/>
                <a:ea typeface="Alatsi"/>
                <a:cs typeface="Alatsi"/>
                <a:sym typeface="Alatsi"/>
              </a:rPr>
              <a:t>WirelessHART protocol and mesh routing structure for reliable communication.</a:t>
            </a:r>
          </a:p>
          <a:p>
            <a:pPr algn="l">
              <a:lnSpc>
                <a:spcPts val="3930"/>
              </a:lnSpc>
            </a:pPr>
            <a:r>
              <a:rPr lang="en-US" sz="2519">
                <a:solidFill>
                  <a:srgbClr val="0A0A0A"/>
                </a:solidFill>
                <a:latin typeface="Alatsi"/>
                <a:ea typeface="Alatsi"/>
                <a:cs typeface="Alatsi"/>
                <a:sym typeface="Alatsi"/>
              </a:rPr>
              <a:t>Deployment and commissioning process of wireless gas detectors.</a:t>
            </a:r>
          </a:p>
          <a:p>
            <a:pPr algn="l">
              <a:lnSpc>
                <a:spcPts val="3930"/>
              </a:lnSpc>
            </a:pPr>
            <a:r>
              <a:rPr lang="en-US" sz="2519">
                <a:solidFill>
                  <a:srgbClr val="0A0A0A"/>
                </a:solidFill>
                <a:latin typeface="Alatsi"/>
                <a:ea typeface="Alatsi"/>
                <a:cs typeface="Alatsi"/>
                <a:sym typeface="Alatsi"/>
              </a:rPr>
              <a:t>Configuration of gateways, repeaters, and field link antennas.</a:t>
            </a:r>
          </a:p>
          <a:p>
            <a:pPr algn="l">
              <a:lnSpc>
                <a:spcPts val="3930"/>
              </a:lnSpc>
            </a:pPr>
            <a:r>
              <a:rPr lang="en-US" sz="2519">
                <a:solidFill>
                  <a:srgbClr val="0A0A0A"/>
                </a:solidFill>
                <a:latin typeface="Alatsi"/>
                <a:ea typeface="Alatsi"/>
                <a:cs typeface="Alatsi"/>
                <a:sym typeface="Alatsi"/>
              </a:rPr>
              <a:t>Cost-effective and scalable design compared to wired systems.</a:t>
            </a:r>
          </a:p>
          <a:p>
            <a:pPr algn="l">
              <a:lnSpc>
                <a:spcPts val="3930"/>
              </a:lnSpc>
            </a:pPr>
            <a:r>
              <a:rPr lang="en-US" sz="2519">
                <a:solidFill>
                  <a:srgbClr val="0A0A0A"/>
                </a:solidFill>
                <a:latin typeface="Alatsi"/>
                <a:ea typeface="Alatsi"/>
                <a:cs typeface="Alatsi"/>
                <a:sym typeface="Alatsi"/>
              </a:rPr>
              <a:t>RF planning, battery maintenance, and remote diagnostic techniques.</a:t>
            </a:r>
          </a:p>
          <a:p>
            <a:pPr algn="l">
              <a:lnSpc>
                <a:spcPts val="3930"/>
              </a:lnSpc>
            </a:pPr>
            <a:r>
              <a:rPr lang="en-US" sz="2519">
                <a:solidFill>
                  <a:srgbClr val="0A0A0A"/>
                </a:solidFill>
                <a:latin typeface="Alatsi"/>
                <a:ea typeface="Alatsi"/>
                <a:cs typeface="Alatsi"/>
                <a:sym typeface="Alatsi"/>
              </a:rPr>
              <a:t>Safety compliance with IEC 61508 and IEC 61511 standards.</a:t>
            </a:r>
          </a:p>
        </p:txBody>
      </p:sp>
      <p:sp>
        <p:nvSpPr>
          <p:cNvPr id="22" name="TextBox 22"/>
          <p:cNvSpPr txBox="1"/>
          <p:nvPr/>
        </p:nvSpPr>
        <p:spPr>
          <a:xfrm>
            <a:off x="205088" y="5564752"/>
            <a:ext cx="3830384" cy="729772"/>
          </a:xfrm>
          <a:prstGeom prst="rect">
            <a:avLst/>
          </a:prstGeom>
        </p:spPr>
        <p:txBody>
          <a:bodyPr wrap="square" lIns="0" tIns="0" rIns="0" bIns="0" rtlCol="0" anchor="t">
            <a:spAutoFit/>
          </a:bodyPr>
          <a:lstStyle/>
          <a:p>
            <a:pPr algn="ctr">
              <a:lnSpc>
                <a:spcPts val="5976"/>
              </a:lnSpc>
              <a:spcBef>
                <a:spcPct val="0"/>
              </a:spcBef>
            </a:pPr>
            <a:r>
              <a:rPr lang="en-US" sz="4268" u="sng" dirty="0">
                <a:solidFill>
                  <a:srgbClr val="0A0A0A"/>
                </a:solidFill>
                <a:latin typeface="Alatsi"/>
                <a:ea typeface="Alatsi"/>
                <a:cs typeface="Alatsi"/>
                <a:sym typeface="Alatsi"/>
              </a:rPr>
              <a:t>Other Learnings</a:t>
            </a:r>
          </a:p>
        </p:txBody>
      </p:sp>
      <p:sp>
        <p:nvSpPr>
          <p:cNvPr id="23" name="TextBox 23"/>
          <p:cNvSpPr txBox="1"/>
          <p:nvPr/>
        </p:nvSpPr>
        <p:spPr>
          <a:xfrm>
            <a:off x="752550" y="6483373"/>
            <a:ext cx="8393887" cy="430051"/>
          </a:xfrm>
          <a:prstGeom prst="rect">
            <a:avLst/>
          </a:prstGeom>
        </p:spPr>
        <p:txBody>
          <a:bodyPr lIns="0" tIns="0" rIns="0" bIns="0" rtlCol="0" anchor="t">
            <a:spAutoFit/>
          </a:bodyPr>
          <a:lstStyle/>
          <a:p>
            <a:pPr algn="l">
              <a:lnSpc>
                <a:spcPts val="3596"/>
              </a:lnSpc>
            </a:pPr>
            <a:r>
              <a:rPr lang="en-US" sz="2568">
                <a:solidFill>
                  <a:srgbClr val="0A0A0A"/>
                </a:solidFill>
                <a:latin typeface="Alatsi"/>
                <a:ea typeface="Alatsi"/>
                <a:cs typeface="Alatsi"/>
                <a:sym typeface="Alatsi"/>
              </a:rPr>
              <a:t>Working and calibration of Control Valve.</a:t>
            </a:r>
          </a:p>
        </p:txBody>
      </p:sp>
      <p:sp>
        <p:nvSpPr>
          <p:cNvPr id="24" name="TextBox 24"/>
          <p:cNvSpPr txBox="1"/>
          <p:nvPr/>
        </p:nvSpPr>
        <p:spPr>
          <a:xfrm>
            <a:off x="752550" y="6980598"/>
            <a:ext cx="9924570" cy="430051"/>
          </a:xfrm>
          <a:prstGeom prst="rect">
            <a:avLst/>
          </a:prstGeom>
        </p:spPr>
        <p:txBody>
          <a:bodyPr lIns="0" tIns="0" rIns="0" bIns="0" rtlCol="0" anchor="t">
            <a:spAutoFit/>
          </a:bodyPr>
          <a:lstStyle/>
          <a:p>
            <a:pPr algn="l">
              <a:lnSpc>
                <a:spcPts val="3596"/>
              </a:lnSpc>
              <a:spcBef>
                <a:spcPct val="0"/>
              </a:spcBef>
            </a:pPr>
            <a:r>
              <a:rPr lang="en-US" sz="2568">
                <a:solidFill>
                  <a:srgbClr val="0A0A0A"/>
                </a:solidFill>
                <a:latin typeface="Alatsi"/>
                <a:ea typeface="Alatsi"/>
                <a:cs typeface="Alatsi"/>
                <a:sym typeface="Alatsi"/>
              </a:rPr>
              <a:t>Overview and Operation of DCS System.</a:t>
            </a:r>
          </a:p>
        </p:txBody>
      </p:sp>
      <p:sp>
        <p:nvSpPr>
          <p:cNvPr id="25" name="TextBox 25"/>
          <p:cNvSpPr txBox="1"/>
          <p:nvPr/>
        </p:nvSpPr>
        <p:spPr>
          <a:xfrm>
            <a:off x="752550" y="7446599"/>
            <a:ext cx="13240003" cy="430051"/>
          </a:xfrm>
          <a:prstGeom prst="rect">
            <a:avLst/>
          </a:prstGeom>
        </p:spPr>
        <p:txBody>
          <a:bodyPr lIns="0" tIns="0" rIns="0" bIns="0" rtlCol="0" anchor="t">
            <a:spAutoFit/>
          </a:bodyPr>
          <a:lstStyle/>
          <a:p>
            <a:pPr algn="l">
              <a:lnSpc>
                <a:spcPts val="3596"/>
              </a:lnSpc>
              <a:spcBef>
                <a:spcPct val="0"/>
              </a:spcBef>
            </a:pPr>
            <a:r>
              <a:rPr lang="en-US" sz="2568">
                <a:solidFill>
                  <a:srgbClr val="0A0A0A"/>
                </a:solidFill>
                <a:latin typeface="Alatsi"/>
                <a:ea typeface="Alatsi"/>
                <a:cs typeface="Alatsi"/>
                <a:sym typeface="Alatsi"/>
              </a:rPr>
              <a:t>F&amp;G System of DTA Complex (SMC,NMS,GR Server).</a:t>
            </a:r>
          </a:p>
        </p:txBody>
      </p:sp>
      <p:sp>
        <p:nvSpPr>
          <p:cNvPr id="26" name="TextBox 26"/>
          <p:cNvSpPr txBox="1"/>
          <p:nvPr/>
        </p:nvSpPr>
        <p:spPr>
          <a:xfrm>
            <a:off x="752550" y="7936448"/>
            <a:ext cx="9824225" cy="430051"/>
          </a:xfrm>
          <a:prstGeom prst="rect">
            <a:avLst/>
          </a:prstGeom>
        </p:spPr>
        <p:txBody>
          <a:bodyPr lIns="0" tIns="0" rIns="0" bIns="0" rtlCol="0" anchor="t">
            <a:spAutoFit/>
          </a:bodyPr>
          <a:lstStyle/>
          <a:p>
            <a:pPr algn="l">
              <a:lnSpc>
                <a:spcPts val="3596"/>
              </a:lnSpc>
              <a:spcBef>
                <a:spcPct val="0"/>
              </a:spcBef>
            </a:pPr>
            <a:r>
              <a:rPr lang="en-US" sz="2568">
                <a:solidFill>
                  <a:srgbClr val="0A0A0A"/>
                </a:solidFill>
                <a:latin typeface="Alatsi"/>
                <a:ea typeface="Alatsi"/>
                <a:cs typeface="Alatsi"/>
                <a:sym typeface="Alatsi"/>
              </a:rPr>
              <a:t>Basic PLC Logic using  Allen Bradly RSLogix 500.</a:t>
            </a:r>
          </a:p>
        </p:txBody>
      </p:sp>
      <p:sp>
        <p:nvSpPr>
          <p:cNvPr id="27" name="TextBox 27"/>
          <p:cNvSpPr txBox="1"/>
          <p:nvPr/>
        </p:nvSpPr>
        <p:spPr>
          <a:xfrm>
            <a:off x="752550" y="8423649"/>
            <a:ext cx="12235257" cy="430051"/>
          </a:xfrm>
          <a:prstGeom prst="rect">
            <a:avLst/>
          </a:prstGeom>
        </p:spPr>
        <p:txBody>
          <a:bodyPr lIns="0" tIns="0" rIns="0" bIns="0" rtlCol="0" anchor="t">
            <a:spAutoFit/>
          </a:bodyPr>
          <a:lstStyle/>
          <a:p>
            <a:pPr algn="l">
              <a:lnSpc>
                <a:spcPts val="3596"/>
              </a:lnSpc>
              <a:spcBef>
                <a:spcPct val="0"/>
              </a:spcBef>
            </a:pPr>
            <a:r>
              <a:rPr lang="en-US" sz="2568">
                <a:solidFill>
                  <a:srgbClr val="0A0A0A"/>
                </a:solidFill>
                <a:latin typeface="Alatsi"/>
                <a:ea typeface="Alatsi"/>
                <a:cs typeface="Alatsi"/>
                <a:sym typeface="Alatsi"/>
              </a:rPr>
              <a:t>Working of different Flow, Temperature , Pressure and Level Measuring Instruments.</a:t>
            </a:r>
          </a:p>
        </p:txBody>
      </p:sp>
      <p:sp>
        <p:nvSpPr>
          <p:cNvPr id="28" name="TextBox 28"/>
          <p:cNvSpPr txBox="1"/>
          <p:nvPr/>
        </p:nvSpPr>
        <p:spPr>
          <a:xfrm>
            <a:off x="752550" y="8872750"/>
            <a:ext cx="8882552" cy="430051"/>
          </a:xfrm>
          <a:prstGeom prst="rect">
            <a:avLst/>
          </a:prstGeom>
        </p:spPr>
        <p:txBody>
          <a:bodyPr lIns="0" tIns="0" rIns="0" bIns="0" rtlCol="0" anchor="t">
            <a:spAutoFit/>
          </a:bodyPr>
          <a:lstStyle/>
          <a:p>
            <a:pPr algn="l">
              <a:lnSpc>
                <a:spcPts val="3596"/>
              </a:lnSpc>
              <a:spcBef>
                <a:spcPct val="0"/>
              </a:spcBef>
            </a:pPr>
            <a:r>
              <a:rPr lang="en-US" sz="2568">
                <a:solidFill>
                  <a:srgbClr val="0A0A0A"/>
                </a:solidFill>
                <a:latin typeface="Alatsi"/>
                <a:ea typeface="Alatsi"/>
                <a:cs typeface="Alatsi"/>
                <a:sym typeface="Alatsi"/>
              </a:rPr>
              <a:t>Calibration of Rosemount 3051 Pressure Transmitter.</a:t>
            </a:r>
          </a:p>
        </p:txBody>
      </p:sp>
      <p:sp>
        <p:nvSpPr>
          <p:cNvPr id="29" name="TextBox 29"/>
          <p:cNvSpPr txBox="1"/>
          <p:nvPr/>
        </p:nvSpPr>
        <p:spPr>
          <a:xfrm>
            <a:off x="752550" y="9369476"/>
            <a:ext cx="8882552" cy="430051"/>
          </a:xfrm>
          <a:prstGeom prst="rect">
            <a:avLst/>
          </a:prstGeom>
        </p:spPr>
        <p:txBody>
          <a:bodyPr lIns="0" tIns="0" rIns="0" bIns="0" rtlCol="0" anchor="t">
            <a:spAutoFit/>
          </a:bodyPr>
          <a:lstStyle/>
          <a:p>
            <a:pPr algn="l">
              <a:lnSpc>
                <a:spcPts val="3596"/>
              </a:lnSpc>
              <a:spcBef>
                <a:spcPct val="0"/>
              </a:spcBef>
            </a:pPr>
            <a:r>
              <a:rPr lang="en-US" sz="2568">
                <a:solidFill>
                  <a:srgbClr val="0A0A0A"/>
                </a:solidFill>
                <a:latin typeface="Alatsi"/>
                <a:ea typeface="Alatsi"/>
                <a:cs typeface="Alatsi"/>
                <a:sym typeface="Alatsi"/>
              </a:rPr>
              <a:t>Loading Arm System Operation of Reliance Jetty.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22815"/>
            <a:ext cx="9222646" cy="8483814"/>
          </a:xfrm>
          <a:custGeom>
            <a:avLst/>
            <a:gdLst/>
            <a:ahLst/>
            <a:cxnLst/>
            <a:rect l="l" t="t" r="r" b="b"/>
            <a:pathLst>
              <a:path w="9222646" h="8483814">
                <a:moveTo>
                  <a:pt x="0" y="0"/>
                </a:moveTo>
                <a:lnTo>
                  <a:pt x="9222646" y="0"/>
                </a:lnTo>
                <a:lnTo>
                  <a:pt x="9222646" y="8483814"/>
                </a:lnTo>
                <a:lnTo>
                  <a:pt x="0" y="8483814"/>
                </a:lnTo>
                <a:lnTo>
                  <a:pt x="0" y="0"/>
                </a:lnTo>
                <a:close/>
              </a:path>
            </a:pathLst>
          </a:custGeom>
          <a:blipFill>
            <a:blip r:embed="rId2"/>
            <a:stretch>
              <a:fillRect l="-1895" r="-8560" b="-1463"/>
            </a:stretch>
          </a:blipFill>
        </p:spPr>
      </p:sp>
      <p:sp>
        <p:nvSpPr>
          <p:cNvPr id="3" name="Freeform 3"/>
          <p:cNvSpPr/>
          <p:nvPr/>
        </p:nvSpPr>
        <p:spPr>
          <a:xfrm>
            <a:off x="9336182" y="1502895"/>
            <a:ext cx="9475840" cy="8303733"/>
          </a:xfrm>
          <a:custGeom>
            <a:avLst/>
            <a:gdLst/>
            <a:ahLst/>
            <a:cxnLst/>
            <a:rect l="l" t="t" r="r" b="b"/>
            <a:pathLst>
              <a:path w="9475840" h="8303733">
                <a:moveTo>
                  <a:pt x="0" y="0"/>
                </a:moveTo>
                <a:lnTo>
                  <a:pt x="9475839" y="0"/>
                </a:lnTo>
                <a:lnTo>
                  <a:pt x="9475839" y="8303734"/>
                </a:lnTo>
                <a:lnTo>
                  <a:pt x="0" y="8303734"/>
                </a:lnTo>
                <a:lnTo>
                  <a:pt x="0" y="0"/>
                </a:lnTo>
                <a:close/>
              </a:path>
            </a:pathLst>
          </a:custGeom>
          <a:blipFill>
            <a:blip r:embed="rId3"/>
            <a:stretch>
              <a:fillRect l="-633" r="-10805"/>
            </a:stretch>
          </a:blipFill>
        </p:spPr>
      </p:sp>
      <p:sp>
        <p:nvSpPr>
          <p:cNvPr id="4" name="TextBox 4"/>
          <p:cNvSpPr txBox="1"/>
          <p:nvPr/>
        </p:nvSpPr>
        <p:spPr>
          <a:xfrm>
            <a:off x="-233072" y="-104775"/>
            <a:ext cx="4530914" cy="1996216"/>
          </a:xfrm>
          <a:prstGeom prst="rect">
            <a:avLst/>
          </a:prstGeom>
        </p:spPr>
        <p:txBody>
          <a:bodyPr lIns="0" tIns="0" rIns="0" bIns="0" rtlCol="0" anchor="t">
            <a:spAutoFit/>
          </a:bodyPr>
          <a:lstStyle/>
          <a:p>
            <a:pPr algn="ctr">
              <a:lnSpc>
                <a:spcPts val="8097"/>
              </a:lnSpc>
            </a:pPr>
            <a:r>
              <a:rPr lang="en-US" sz="5783" u="sng">
                <a:solidFill>
                  <a:srgbClr val="2E4252"/>
                </a:solidFill>
                <a:latin typeface="Alatsi"/>
                <a:ea typeface="Alatsi"/>
                <a:cs typeface="Alatsi"/>
                <a:sym typeface="Alatsi"/>
              </a:rPr>
              <a:t>Annexure</a:t>
            </a:r>
          </a:p>
          <a:p>
            <a:pPr algn="ctr">
              <a:lnSpc>
                <a:spcPts val="8097"/>
              </a:lnSpc>
              <a:spcBef>
                <a:spcPct val="0"/>
              </a:spcBef>
            </a:pPr>
            <a:endParaRPr lang="en-US" sz="5783" u="sng">
              <a:solidFill>
                <a:srgbClr val="2E4252"/>
              </a:solidFill>
              <a:latin typeface="Alatsi"/>
              <a:ea typeface="Alatsi"/>
              <a:cs typeface="Alatsi"/>
              <a:sym typeface="Alatsi"/>
            </a:endParaRPr>
          </a:p>
        </p:txBody>
      </p:sp>
      <p:sp>
        <p:nvSpPr>
          <p:cNvPr id="5" name="Freeform 5"/>
          <p:cNvSpPr/>
          <p:nvPr/>
        </p:nvSpPr>
        <p:spPr>
          <a:xfrm>
            <a:off x="16403291" y="0"/>
            <a:ext cx="1884709" cy="1502896"/>
          </a:xfrm>
          <a:custGeom>
            <a:avLst/>
            <a:gdLst/>
            <a:ahLst/>
            <a:cxnLst/>
            <a:rect l="l" t="t" r="r" b="b"/>
            <a:pathLst>
              <a:path w="2199849" h="1763038">
                <a:moveTo>
                  <a:pt x="0" y="0"/>
                </a:moveTo>
                <a:lnTo>
                  <a:pt x="2199850" y="0"/>
                </a:lnTo>
                <a:lnTo>
                  <a:pt x="2199850" y="1763037"/>
                </a:lnTo>
                <a:lnTo>
                  <a:pt x="0" y="1763037"/>
                </a:lnTo>
                <a:lnTo>
                  <a:pt x="0" y="0"/>
                </a:lnTo>
                <a:close/>
              </a:path>
            </a:pathLst>
          </a:custGeom>
          <a:blipFill>
            <a:blip r:embed="rId4"/>
            <a:stretch>
              <a:fillRect t="-15217" r="-4535" b="-15217"/>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5779" y="1099895"/>
            <a:ext cx="11708348" cy="4847834"/>
          </a:xfrm>
          <a:prstGeom prst="rect">
            <a:avLst/>
          </a:prstGeom>
        </p:spPr>
        <p:txBody>
          <a:bodyPr lIns="0" tIns="0" rIns="0" bIns="0" rtlCol="0" anchor="t">
            <a:spAutoFit/>
          </a:bodyPr>
          <a:lstStyle/>
          <a:p>
            <a:pPr algn="ctr">
              <a:lnSpc>
                <a:spcPts val="19446"/>
              </a:lnSpc>
            </a:pPr>
            <a:r>
              <a:rPr lang="en-US" sz="13890">
                <a:solidFill>
                  <a:srgbClr val="000000"/>
                </a:solidFill>
                <a:latin typeface="Brightwall"/>
                <a:ea typeface="Brightwall"/>
                <a:cs typeface="Brightwall"/>
                <a:sym typeface="Brightwall"/>
              </a:rPr>
              <a:t>Thank </a:t>
            </a:r>
          </a:p>
          <a:p>
            <a:pPr algn="ctr">
              <a:lnSpc>
                <a:spcPts val="19446"/>
              </a:lnSpc>
              <a:spcBef>
                <a:spcPct val="0"/>
              </a:spcBef>
            </a:pPr>
            <a:r>
              <a:rPr lang="en-US" sz="13890">
                <a:solidFill>
                  <a:srgbClr val="000000"/>
                </a:solidFill>
                <a:latin typeface="Brightwall"/>
                <a:ea typeface="Brightwall"/>
                <a:cs typeface="Brightwall"/>
                <a:sym typeface="Brightwall"/>
              </a:rPr>
              <a:t> You !</a:t>
            </a:r>
          </a:p>
        </p:txBody>
      </p:sp>
      <p:sp>
        <p:nvSpPr>
          <p:cNvPr id="3" name="TextBox 3"/>
          <p:cNvSpPr txBox="1"/>
          <p:nvPr/>
        </p:nvSpPr>
        <p:spPr>
          <a:xfrm>
            <a:off x="6903463" y="6396300"/>
            <a:ext cx="8081133" cy="3527790"/>
          </a:xfrm>
          <a:prstGeom prst="rect">
            <a:avLst/>
          </a:prstGeom>
        </p:spPr>
        <p:txBody>
          <a:bodyPr lIns="0" tIns="0" rIns="0" bIns="0" rtlCol="0" anchor="t">
            <a:spAutoFit/>
          </a:bodyPr>
          <a:lstStyle/>
          <a:p>
            <a:pPr algn="ctr">
              <a:lnSpc>
                <a:spcPts val="14123"/>
              </a:lnSpc>
            </a:pPr>
            <a:r>
              <a:rPr lang="en-US" sz="10088">
                <a:solidFill>
                  <a:srgbClr val="000000"/>
                </a:solidFill>
                <a:latin typeface="Blueberry"/>
                <a:ea typeface="Blueberry"/>
                <a:cs typeface="Blueberry"/>
                <a:sym typeface="Blueberry"/>
              </a:rPr>
              <a:t>Any </a:t>
            </a:r>
          </a:p>
          <a:p>
            <a:pPr algn="ctr">
              <a:lnSpc>
                <a:spcPts val="14123"/>
              </a:lnSpc>
              <a:spcBef>
                <a:spcPct val="0"/>
              </a:spcBef>
            </a:pPr>
            <a:r>
              <a:rPr lang="en-US" sz="10088">
                <a:solidFill>
                  <a:srgbClr val="000000"/>
                </a:solidFill>
                <a:latin typeface="Blueberry"/>
                <a:ea typeface="Blueberry"/>
                <a:cs typeface="Blueberry"/>
                <a:sym typeface="Blueberry"/>
              </a:rPr>
              <a:t>Questions?</a:t>
            </a:r>
          </a:p>
        </p:txBody>
      </p:sp>
      <p:sp>
        <p:nvSpPr>
          <p:cNvPr id="4" name="AutoShape 4"/>
          <p:cNvSpPr/>
          <p:nvPr/>
        </p:nvSpPr>
        <p:spPr>
          <a:xfrm>
            <a:off x="405430" y="114300"/>
            <a:ext cx="15857439" cy="0"/>
          </a:xfrm>
          <a:prstGeom prst="line">
            <a:avLst/>
          </a:prstGeom>
          <a:ln w="66675" cap="flat">
            <a:solidFill>
              <a:srgbClr val="000000"/>
            </a:solidFill>
            <a:prstDash val="solid"/>
            <a:headEnd type="none" w="sm" len="sm"/>
            <a:tailEnd type="none" w="sm" len="sm"/>
          </a:ln>
        </p:spPr>
      </p:sp>
      <p:sp>
        <p:nvSpPr>
          <p:cNvPr id="5" name="Freeform 5"/>
          <p:cNvSpPr/>
          <p:nvPr/>
        </p:nvSpPr>
        <p:spPr>
          <a:xfrm>
            <a:off x="15240000" y="-176454"/>
            <a:ext cx="3303405" cy="2957753"/>
          </a:xfrm>
          <a:custGeom>
            <a:avLst/>
            <a:gdLst/>
            <a:ahLst/>
            <a:cxnLst/>
            <a:rect l="l" t="t" r="r" b="b"/>
            <a:pathLst>
              <a:path w="3602151" h="3253958">
                <a:moveTo>
                  <a:pt x="0" y="0"/>
                </a:moveTo>
                <a:lnTo>
                  <a:pt x="3602151" y="0"/>
                </a:lnTo>
                <a:lnTo>
                  <a:pt x="3602151" y="3253958"/>
                </a:lnTo>
                <a:lnTo>
                  <a:pt x="0" y="3253958"/>
                </a:lnTo>
                <a:lnTo>
                  <a:pt x="0" y="0"/>
                </a:lnTo>
                <a:close/>
              </a:path>
            </a:pathLst>
          </a:custGeom>
          <a:blipFill>
            <a:blip r:embed="rId2"/>
            <a:stretch>
              <a:fillRect t="-7860" r="-4535" b="-7860"/>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3709868"/>
          </a:xfrm>
          <a:custGeom>
            <a:avLst/>
            <a:gdLst/>
            <a:ahLst/>
            <a:cxnLst/>
            <a:rect l="l" t="t" r="r" b="b"/>
            <a:pathLst>
              <a:path w="18288000" h="13709868">
                <a:moveTo>
                  <a:pt x="0" y="0"/>
                </a:moveTo>
                <a:lnTo>
                  <a:pt x="18288000" y="0"/>
                </a:lnTo>
                <a:lnTo>
                  <a:pt x="18288000" y="13709868"/>
                </a:lnTo>
                <a:lnTo>
                  <a:pt x="0" y="13709868"/>
                </a:lnTo>
                <a:lnTo>
                  <a:pt x="0" y="0"/>
                </a:lnTo>
                <a:close/>
              </a:path>
            </a:pathLst>
          </a:custGeom>
          <a:blipFill>
            <a:blip r:embed="rId2">
              <a:alphaModFix amt="62000"/>
            </a:blip>
            <a:stretch>
              <a:fillRect l="-23967" t="-5547" b="-13175"/>
            </a:stretch>
          </a:blipFill>
        </p:spPr>
      </p:sp>
      <p:sp>
        <p:nvSpPr>
          <p:cNvPr id="3" name="TextBox 3"/>
          <p:cNvSpPr txBox="1"/>
          <p:nvPr/>
        </p:nvSpPr>
        <p:spPr>
          <a:xfrm>
            <a:off x="4476260" y="-51825"/>
            <a:ext cx="10916139" cy="804300"/>
          </a:xfrm>
          <a:prstGeom prst="rect">
            <a:avLst/>
          </a:prstGeom>
        </p:spPr>
        <p:txBody>
          <a:bodyPr wrap="square" lIns="0" tIns="0" rIns="0" bIns="0" rtlCol="0" anchor="t">
            <a:spAutoFit/>
          </a:bodyPr>
          <a:lstStyle/>
          <a:p>
            <a:pPr algn="ctr">
              <a:lnSpc>
                <a:spcPts val="6593"/>
              </a:lnSpc>
              <a:spcBef>
                <a:spcPct val="0"/>
              </a:spcBef>
            </a:pPr>
            <a:r>
              <a:rPr lang="en-US" sz="4709" u="sng" dirty="0">
                <a:solidFill>
                  <a:srgbClr val="000000"/>
                </a:solidFill>
                <a:latin typeface="Archivo Black"/>
                <a:ea typeface="Archivo Black"/>
                <a:cs typeface="Archivo Black"/>
                <a:sym typeface="Archivo Black"/>
              </a:rPr>
              <a:t>RELIANCE INDUSTRIES LIMITED</a:t>
            </a:r>
          </a:p>
        </p:txBody>
      </p:sp>
      <p:sp>
        <p:nvSpPr>
          <p:cNvPr id="4" name="TextBox 4"/>
          <p:cNvSpPr txBox="1"/>
          <p:nvPr/>
        </p:nvSpPr>
        <p:spPr>
          <a:xfrm>
            <a:off x="4476261" y="962025"/>
            <a:ext cx="10665262" cy="539239"/>
          </a:xfrm>
          <a:prstGeom prst="rect">
            <a:avLst/>
          </a:prstGeom>
        </p:spPr>
        <p:txBody>
          <a:bodyPr lIns="0" tIns="0" rIns="0" bIns="0" rtlCol="0" anchor="t">
            <a:spAutoFit/>
          </a:bodyPr>
          <a:lstStyle/>
          <a:p>
            <a:pPr algn="ctr">
              <a:lnSpc>
                <a:spcPts val="4403"/>
              </a:lnSpc>
              <a:spcBef>
                <a:spcPct val="0"/>
              </a:spcBef>
            </a:pPr>
            <a:r>
              <a:rPr lang="en-US" sz="3145">
                <a:solidFill>
                  <a:srgbClr val="0A0A0A"/>
                </a:solidFill>
                <a:latin typeface="Fredoka"/>
                <a:ea typeface="Fredoka"/>
                <a:cs typeface="Fredoka"/>
                <a:sym typeface="Fredoka"/>
              </a:rPr>
              <a:t>JAMNAGAR MANUFACTURING DIVISION</a:t>
            </a:r>
          </a:p>
        </p:txBody>
      </p:sp>
      <p:sp>
        <p:nvSpPr>
          <p:cNvPr id="5" name="TextBox 5"/>
          <p:cNvSpPr txBox="1"/>
          <p:nvPr/>
        </p:nvSpPr>
        <p:spPr>
          <a:xfrm>
            <a:off x="6906502" y="1678071"/>
            <a:ext cx="3357324" cy="862615"/>
          </a:xfrm>
          <a:prstGeom prst="rect">
            <a:avLst/>
          </a:prstGeom>
        </p:spPr>
        <p:txBody>
          <a:bodyPr lIns="0" tIns="0" rIns="0" bIns="0" rtlCol="0" anchor="t">
            <a:spAutoFit/>
          </a:bodyPr>
          <a:lstStyle/>
          <a:p>
            <a:pPr algn="ctr">
              <a:lnSpc>
                <a:spcPts val="7054"/>
              </a:lnSpc>
              <a:spcBef>
                <a:spcPct val="0"/>
              </a:spcBef>
            </a:pPr>
            <a:r>
              <a:rPr lang="en-US" sz="5038" u="sng">
                <a:solidFill>
                  <a:srgbClr val="0A0A0A"/>
                </a:solidFill>
                <a:latin typeface="Alatsi"/>
                <a:ea typeface="Alatsi"/>
                <a:cs typeface="Alatsi"/>
                <a:sym typeface="Alatsi"/>
              </a:rPr>
              <a:t>Project Title</a:t>
            </a:r>
          </a:p>
        </p:txBody>
      </p:sp>
      <p:sp>
        <p:nvSpPr>
          <p:cNvPr id="6" name="TextBox 6"/>
          <p:cNvSpPr txBox="1"/>
          <p:nvPr/>
        </p:nvSpPr>
        <p:spPr>
          <a:xfrm>
            <a:off x="4294346" y="2740711"/>
            <a:ext cx="12964954" cy="737360"/>
          </a:xfrm>
          <a:prstGeom prst="rect">
            <a:avLst/>
          </a:prstGeom>
        </p:spPr>
        <p:txBody>
          <a:bodyPr lIns="0" tIns="0" rIns="0" bIns="0" rtlCol="0" anchor="t">
            <a:spAutoFit/>
          </a:bodyPr>
          <a:lstStyle/>
          <a:p>
            <a:pPr algn="ctr">
              <a:lnSpc>
                <a:spcPts val="6083"/>
              </a:lnSpc>
              <a:spcBef>
                <a:spcPct val="0"/>
              </a:spcBef>
            </a:pPr>
            <a:r>
              <a:rPr lang="en-US" sz="4345" u="sng">
                <a:solidFill>
                  <a:srgbClr val="000000"/>
                </a:solidFill>
                <a:latin typeface="Anton"/>
                <a:ea typeface="Anton"/>
                <a:cs typeface="Anton"/>
                <a:sym typeface="Anton"/>
              </a:rPr>
              <a:t>Wireless Fire and Gas Detectors Study and Commissioning </a:t>
            </a:r>
          </a:p>
        </p:txBody>
      </p:sp>
      <p:sp>
        <p:nvSpPr>
          <p:cNvPr id="7" name="TextBox 7"/>
          <p:cNvSpPr txBox="1"/>
          <p:nvPr/>
        </p:nvSpPr>
        <p:spPr>
          <a:xfrm>
            <a:off x="5153901" y="3758838"/>
            <a:ext cx="6862523" cy="5529719"/>
          </a:xfrm>
          <a:prstGeom prst="rect">
            <a:avLst/>
          </a:prstGeom>
        </p:spPr>
        <p:txBody>
          <a:bodyPr wrap="square" lIns="0" tIns="0" rIns="0" bIns="0" rtlCol="0" anchor="t">
            <a:spAutoFit/>
          </a:bodyPr>
          <a:lstStyle/>
          <a:p>
            <a:pPr algn="ctr">
              <a:lnSpc>
                <a:spcPts val="6563"/>
              </a:lnSpc>
            </a:pPr>
            <a:r>
              <a:rPr lang="en-US" sz="4687" u="sng" dirty="0">
                <a:solidFill>
                  <a:srgbClr val="0A0A0A"/>
                </a:solidFill>
                <a:latin typeface="Alatsi"/>
                <a:ea typeface="Alatsi"/>
                <a:cs typeface="Alatsi"/>
                <a:sym typeface="Alatsi"/>
              </a:rPr>
              <a:t>Prepared by</a:t>
            </a:r>
          </a:p>
          <a:p>
            <a:pPr algn="ctr">
              <a:lnSpc>
                <a:spcPts val="5871"/>
              </a:lnSpc>
              <a:spcBef>
                <a:spcPct val="0"/>
              </a:spcBef>
            </a:pPr>
            <a:r>
              <a:rPr lang="en-US" sz="4193" dirty="0">
                <a:solidFill>
                  <a:srgbClr val="0A0A0A"/>
                </a:solidFill>
                <a:latin typeface="Impact"/>
                <a:ea typeface="Impact"/>
                <a:cs typeface="Impact"/>
                <a:sym typeface="Impact"/>
              </a:rPr>
              <a:t>Satyaprakash Rath (19604281)</a:t>
            </a:r>
          </a:p>
          <a:p>
            <a:pPr algn="ctr">
              <a:lnSpc>
                <a:spcPts val="6424"/>
              </a:lnSpc>
              <a:spcBef>
                <a:spcPct val="0"/>
              </a:spcBef>
            </a:pPr>
            <a:r>
              <a:rPr lang="en-US" sz="4589" u="sng" dirty="0">
                <a:solidFill>
                  <a:srgbClr val="0A0A0A"/>
                </a:solidFill>
                <a:latin typeface="Alatsi"/>
                <a:ea typeface="Alatsi"/>
                <a:cs typeface="Alatsi"/>
                <a:sym typeface="Alatsi"/>
              </a:rPr>
              <a:t>Project Guide &amp; Mentor</a:t>
            </a:r>
          </a:p>
          <a:p>
            <a:pPr algn="ctr">
              <a:lnSpc>
                <a:spcPts val="5871"/>
              </a:lnSpc>
              <a:spcBef>
                <a:spcPct val="0"/>
              </a:spcBef>
            </a:pPr>
            <a:r>
              <a:rPr lang="en-US" sz="4193" dirty="0" err="1">
                <a:solidFill>
                  <a:srgbClr val="0A0A0A"/>
                </a:solidFill>
                <a:latin typeface="Impact"/>
                <a:ea typeface="Impact"/>
                <a:cs typeface="Impact"/>
                <a:sym typeface="Impact"/>
              </a:rPr>
              <a:t>Mr.Bhavik</a:t>
            </a:r>
            <a:r>
              <a:rPr lang="en-US" sz="4193" dirty="0">
                <a:solidFill>
                  <a:srgbClr val="0A0A0A"/>
                </a:solidFill>
                <a:latin typeface="Impact"/>
                <a:ea typeface="Impact"/>
                <a:cs typeface="Impact"/>
                <a:sym typeface="Impact"/>
              </a:rPr>
              <a:t> Shah</a:t>
            </a:r>
          </a:p>
          <a:p>
            <a:pPr algn="ctr">
              <a:lnSpc>
                <a:spcPts val="5871"/>
              </a:lnSpc>
              <a:spcBef>
                <a:spcPct val="0"/>
              </a:spcBef>
            </a:pPr>
            <a:r>
              <a:rPr lang="en-US" sz="4193" dirty="0">
                <a:solidFill>
                  <a:srgbClr val="0A0A0A"/>
                </a:solidFill>
                <a:latin typeface="Impact"/>
                <a:ea typeface="Impact"/>
                <a:cs typeface="Impact"/>
                <a:sym typeface="Impact"/>
              </a:rPr>
              <a:t>CES Instrumentation</a:t>
            </a:r>
          </a:p>
          <a:p>
            <a:pPr algn="ctr">
              <a:lnSpc>
                <a:spcPts val="6563"/>
              </a:lnSpc>
              <a:spcBef>
                <a:spcPct val="0"/>
              </a:spcBef>
            </a:pPr>
            <a:endParaRPr lang="en-US" sz="4193" dirty="0">
              <a:solidFill>
                <a:srgbClr val="0A0A0A"/>
              </a:solidFill>
              <a:latin typeface="Impact"/>
              <a:ea typeface="Impact"/>
              <a:cs typeface="Impact"/>
              <a:sym typeface="Impact"/>
            </a:endParaRPr>
          </a:p>
          <a:p>
            <a:pPr algn="ctr">
              <a:lnSpc>
                <a:spcPts val="6563"/>
              </a:lnSpc>
              <a:spcBef>
                <a:spcPct val="0"/>
              </a:spcBef>
            </a:pPr>
            <a:endParaRPr lang="en-US" sz="4193" dirty="0">
              <a:solidFill>
                <a:srgbClr val="0A0A0A"/>
              </a:solidFill>
              <a:latin typeface="Impact"/>
              <a:ea typeface="Impact"/>
              <a:cs typeface="Impact"/>
              <a:sym typeface="Impact"/>
            </a:endParaRPr>
          </a:p>
        </p:txBody>
      </p:sp>
      <p:sp>
        <p:nvSpPr>
          <p:cNvPr id="8" name="TextBox 8"/>
          <p:cNvSpPr txBox="1"/>
          <p:nvPr/>
        </p:nvSpPr>
        <p:spPr>
          <a:xfrm>
            <a:off x="3647664" y="8003344"/>
            <a:ext cx="9874995" cy="580928"/>
          </a:xfrm>
          <a:prstGeom prst="rect">
            <a:avLst/>
          </a:prstGeom>
        </p:spPr>
        <p:txBody>
          <a:bodyPr lIns="0" tIns="0" rIns="0" bIns="0" rtlCol="0" anchor="t">
            <a:spAutoFit/>
          </a:bodyPr>
          <a:lstStyle/>
          <a:p>
            <a:pPr algn="ctr">
              <a:lnSpc>
                <a:spcPts val="4548"/>
              </a:lnSpc>
              <a:spcBef>
                <a:spcPct val="0"/>
              </a:spcBef>
            </a:pPr>
            <a:r>
              <a:rPr lang="en-US" sz="4000" u="sng" dirty="0">
                <a:solidFill>
                  <a:srgbClr val="0A0A0A"/>
                </a:solidFill>
                <a:latin typeface="Alatsi"/>
                <a:ea typeface="Alatsi"/>
                <a:cs typeface="Alatsi"/>
                <a:sym typeface="Alatsi"/>
              </a:rPr>
              <a:t>Co-Guides</a:t>
            </a:r>
            <a:r>
              <a:rPr lang="en-US" sz="4000" dirty="0">
                <a:solidFill>
                  <a:srgbClr val="0A0A0A"/>
                </a:solidFill>
                <a:latin typeface="Alatsi"/>
                <a:ea typeface="Alatsi"/>
                <a:cs typeface="Alatsi"/>
                <a:sym typeface="Alatsi"/>
              </a:rPr>
              <a:t> : Mr.Rajnikumar </a:t>
            </a:r>
            <a:r>
              <a:rPr lang="en-US" sz="4000" dirty="0" err="1">
                <a:solidFill>
                  <a:srgbClr val="0A0A0A"/>
                </a:solidFill>
                <a:latin typeface="Alatsi"/>
                <a:ea typeface="Alatsi"/>
                <a:cs typeface="Alatsi"/>
                <a:sym typeface="Alatsi"/>
              </a:rPr>
              <a:t>Ghadiya</a:t>
            </a:r>
            <a:r>
              <a:rPr lang="en-US" sz="4000" dirty="0">
                <a:solidFill>
                  <a:srgbClr val="0A0A0A"/>
                </a:solidFill>
                <a:latin typeface="Alatsi"/>
                <a:ea typeface="Alatsi"/>
                <a:cs typeface="Alatsi"/>
                <a:sym typeface="Alatsi"/>
              </a:rPr>
              <a:t> </a:t>
            </a:r>
          </a:p>
        </p:txBody>
      </p:sp>
      <p:sp>
        <p:nvSpPr>
          <p:cNvPr id="9" name="Freeform 9"/>
          <p:cNvSpPr/>
          <p:nvPr/>
        </p:nvSpPr>
        <p:spPr>
          <a:xfrm>
            <a:off x="304799" y="43426"/>
            <a:ext cx="3733801" cy="3434645"/>
          </a:xfrm>
          <a:custGeom>
            <a:avLst/>
            <a:gdLst/>
            <a:ahLst/>
            <a:cxnLst/>
            <a:rect l="l" t="t" r="r" b="b"/>
            <a:pathLst>
              <a:path w="4178954" h="3723033">
                <a:moveTo>
                  <a:pt x="0" y="0"/>
                </a:moveTo>
                <a:lnTo>
                  <a:pt x="4178954" y="0"/>
                </a:lnTo>
                <a:lnTo>
                  <a:pt x="4178954" y="3723033"/>
                </a:lnTo>
                <a:lnTo>
                  <a:pt x="0" y="3723033"/>
                </a:lnTo>
                <a:lnTo>
                  <a:pt x="0" y="0"/>
                </a:lnTo>
                <a:close/>
              </a:path>
            </a:pathLst>
          </a:custGeom>
          <a:blipFill>
            <a:blip r:embed="rId3"/>
            <a:stretch>
              <a:fillRect t="-1407" r="-680" b="-3408"/>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1504" y="349367"/>
            <a:ext cx="3452496" cy="679333"/>
          </a:xfrm>
          <a:prstGeom prst="rect">
            <a:avLst/>
          </a:prstGeom>
        </p:spPr>
        <p:txBody>
          <a:bodyPr wrap="square" lIns="0" tIns="0" rIns="0" bIns="0" rtlCol="0" anchor="t">
            <a:spAutoFit/>
          </a:bodyPr>
          <a:lstStyle/>
          <a:p>
            <a:pPr algn="ctr">
              <a:lnSpc>
                <a:spcPts val="5606"/>
              </a:lnSpc>
              <a:spcBef>
                <a:spcPct val="0"/>
              </a:spcBef>
            </a:pPr>
            <a:r>
              <a:rPr lang="en-US" sz="4004" dirty="0">
                <a:solidFill>
                  <a:srgbClr val="0A0A0A"/>
                </a:solidFill>
                <a:latin typeface="Alatsi"/>
                <a:ea typeface="Alatsi"/>
                <a:cs typeface="Alatsi"/>
                <a:sym typeface="Alatsi"/>
              </a:rPr>
              <a:t>Project Charter</a:t>
            </a:r>
          </a:p>
        </p:txBody>
      </p:sp>
      <p:sp>
        <p:nvSpPr>
          <p:cNvPr id="3" name="AutoShape 3"/>
          <p:cNvSpPr/>
          <p:nvPr/>
        </p:nvSpPr>
        <p:spPr>
          <a:xfrm flipV="1">
            <a:off x="209897" y="1028700"/>
            <a:ext cx="14239541" cy="19050"/>
          </a:xfrm>
          <a:prstGeom prst="line">
            <a:avLst/>
          </a:prstGeom>
          <a:ln w="38100" cap="flat">
            <a:solidFill>
              <a:srgbClr val="5271FF"/>
            </a:solidFill>
            <a:prstDash val="solid"/>
            <a:headEnd type="none" w="sm" len="sm"/>
            <a:tailEnd type="none" w="sm" len="sm"/>
          </a:ln>
        </p:spPr>
      </p:sp>
      <p:sp>
        <p:nvSpPr>
          <p:cNvPr id="4" name="TextBox 4"/>
          <p:cNvSpPr txBox="1"/>
          <p:nvPr/>
        </p:nvSpPr>
        <p:spPr>
          <a:xfrm>
            <a:off x="6446938" y="1374579"/>
            <a:ext cx="1416129" cy="455236"/>
          </a:xfrm>
          <a:prstGeom prst="rect">
            <a:avLst/>
          </a:prstGeom>
        </p:spPr>
        <p:txBody>
          <a:bodyPr lIns="0" tIns="0" rIns="0" bIns="0" rtlCol="0" anchor="t">
            <a:spAutoFit/>
          </a:bodyPr>
          <a:lstStyle/>
          <a:p>
            <a:pPr algn="ctr">
              <a:lnSpc>
                <a:spcPts val="3783"/>
              </a:lnSpc>
              <a:spcBef>
                <a:spcPct val="0"/>
              </a:spcBef>
            </a:pPr>
            <a:r>
              <a:rPr lang="en-US" sz="2702" u="sng">
                <a:solidFill>
                  <a:srgbClr val="000000"/>
                </a:solidFill>
                <a:latin typeface="Alatsi"/>
                <a:ea typeface="Alatsi"/>
                <a:cs typeface="Alatsi"/>
                <a:sym typeface="Alatsi"/>
              </a:rPr>
              <a:t>Objective</a:t>
            </a:r>
          </a:p>
        </p:txBody>
      </p:sp>
      <p:graphicFrame>
        <p:nvGraphicFramePr>
          <p:cNvPr id="5" name="Table 5"/>
          <p:cNvGraphicFramePr>
            <a:graphicFrameLocks noGrp="1"/>
          </p:cNvGraphicFramePr>
          <p:nvPr/>
        </p:nvGraphicFramePr>
        <p:xfrm>
          <a:off x="569443" y="1435039"/>
          <a:ext cx="15903414" cy="8553420"/>
        </p:xfrm>
        <a:graphic>
          <a:graphicData uri="http://schemas.openxmlformats.org/drawingml/2006/table">
            <a:tbl>
              <a:tblPr/>
              <a:tblGrid>
                <a:gridCol w="7395786">
                  <a:extLst>
                    <a:ext uri="{9D8B030D-6E8A-4147-A177-3AD203B41FA5}">
                      <a16:colId xmlns:a16="http://schemas.microsoft.com/office/drawing/2014/main" val="20000"/>
                    </a:ext>
                  </a:extLst>
                </a:gridCol>
                <a:gridCol w="8507628">
                  <a:extLst>
                    <a:ext uri="{9D8B030D-6E8A-4147-A177-3AD203B41FA5}">
                      <a16:colId xmlns:a16="http://schemas.microsoft.com/office/drawing/2014/main" val="20001"/>
                    </a:ext>
                  </a:extLst>
                </a:gridCol>
              </a:tblGrid>
              <a:tr h="1408632">
                <a:tc gridSpan="2">
                  <a:txBody>
                    <a:bodyPr/>
                    <a:lstStyle/>
                    <a:p>
                      <a:pPr algn="ctr">
                        <a:lnSpc>
                          <a:spcPts val="271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27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60335">
                <a:tc>
                  <a:txBody>
                    <a:bodyPr/>
                    <a:lstStyle/>
                    <a:p>
                      <a:pPr algn="l">
                        <a:lnSpc>
                          <a:spcPts val="2239"/>
                        </a:lnSpc>
                        <a:defRPr/>
                      </a:pPr>
                      <a:r>
                        <a:rPr lang="en-US" sz="1599">
                          <a:solidFill>
                            <a:srgbClr val="000000"/>
                          </a:solidFill>
                          <a:latin typeface="Alatsi"/>
                          <a:ea typeface="Alatsi"/>
                          <a:cs typeface="Alatsi"/>
                          <a:sym typeface="Alatsi"/>
                        </a:rPr>
                        <a:t> ➤ Understanding of complete Wireless FGDS architecture.</a:t>
                      </a:r>
                      <a:endParaRPr lang="en-US" sz="1100"/>
                    </a:p>
                    <a:p>
                      <a:pPr algn="l">
                        <a:lnSpc>
                          <a:spcPts val="2239"/>
                        </a:lnSpc>
                      </a:pPr>
                      <a:r>
                        <a:rPr lang="en-US" sz="1599">
                          <a:solidFill>
                            <a:srgbClr val="000000"/>
                          </a:solidFill>
                          <a:latin typeface="Alatsi"/>
                          <a:ea typeface="Alatsi"/>
                          <a:cs typeface="Alatsi"/>
                          <a:sym typeface="Alatsi"/>
                        </a:rPr>
                        <a:t> ➤ Commissioning of WirelessHART-based detectors and repeaters.</a:t>
                      </a:r>
                    </a:p>
                    <a:p>
                      <a:pPr algn="l">
                        <a:lnSpc>
                          <a:spcPts val="2239"/>
                        </a:lnSpc>
                      </a:pPr>
                      <a:r>
                        <a:rPr lang="en-US" sz="1599">
                          <a:solidFill>
                            <a:srgbClr val="000000"/>
                          </a:solidFill>
                          <a:latin typeface="Alatsi"/>
                          <a:ea typeface="Alatsi"/>
                          <a:cs typeface="Alatsi"/>
                          <a:sym typeface="Alatsi"/>
                        </a:rPr>
                        <a:t> ➤ Integration with SCADA/DCS via 1410S Gateway.</a:t>
                      </a:r>
                    </a:p>
                    <a:p>
                      <a:pPr algn="l">
                        <a:lnSpc>
                          <a:spcPts val="2239"/>
                        </a:lnSpc>
                      </a:pPr>
                      <a:r>
                        <a:rPr lang="en-US" sz="1599">
                          <a:solidFill>
                            <a:srgbClr val="000000"/>
                          </a:solidFill>
                          <a:latin typeface="Alatsi"/>
                          <a:ea typeface="Alatsi"/>
                          <a:cs typeface="Alatsi"/>
                          <a:sym typeface="Alatsi"/>
                        </a:rPr>
                        <a:t> ➤ RF network planning and multi-hop mesh design.</a:t>
                      </a:r>
                    </a:p>
                    <a:p>
                      <a:pPr algn="l">
                        <a:lnSpc>
                          <a:spcPts val="2239"/>
                        </a:lnSpc>
                      </a:pPr>
                      <a:r>
                        <a:rPr lang="en-US" sz="1599">
                          <a:solidFill>
                            <a:srgbClr val="000000"/>
                          </a:solidFill>
                          <a:latin typeface="Alatsi"/>
                          <a:ea typeface="Alatsi"/>
                          <a:cs typeface="Alatsi"/>
                          <a:sym typeface="Alatsi"/>
                        </a:rPr>
                        <a:t> ➤ Calibration and functional testing of field devices.</a:t>
                      </a:r>
                    </a:p>
                    <a:p>
                      <a:pPr algn="l">
                        <a:lnSpc>
                          <a:spcPts val="2239"/>
                        </a:lnSpc>
                      </a:pPr>
                      <a:r>
                        <a:rPr lang="en-US" sz="1599">
                          <a:solidFill>
                            <a:srgbClr val="000000"/>
                          </a:solidFill>
                          <a:latin typeface="Alatsi"/>
                          <a:ea typeface="Alatsi"/>
                          <a:cs typeface="Alatsi"/>
                          <a:sym typeface="Alatsi"/>
                        </a:rPr>
                        <a:t> ➤ Data flow verification from field to control room.</a:t>
                      </a:r>
                    </a:p>
                    <a:p>
                      <a:pPr algn="l">
                        <a:lnSpc>
                          <a:spcPts val="2239"/>
                        </a:lnSpc>
                      </a:pPr>
                      <a:r>
                        <a:rPr lang="en-US" sz="1599">
                          <a:solidFill>
                            <a:srgbClr val="000000"/>
                          </a:solidFill>
                          <a:latin typeface="Alatsi"/>
                          <a:ea typeface="Alatsi"/>
                          <a:cs typeface="Alatsi"/>
                          <a:sym typeface="Alatsi"/>
                        </a:rPr>
                        <a:t> ➤ Knowledge of WirelessHART protocol (IEC 62591, TDMA, FHSS).</a:t>
                      </a:r>
                    </a:p>
                    <a:p>
                      <a:pPr algn="l">
                        <a:lnSpc>
                          <a:spcPts val="2239"/>
                        </a:lnSpc>
                      </a:pPr>
                      <a:r>
                        <a:rPr lang="en-US" sz="1599">
                          <a:solidFill>
                            <a:srgbClr val="000000"/>
                          </a:solidFill>
                          <a:latin typeface="Alatsi"/>
                          <a:ea typeface="Alatsi"/>
                          <a:cs typeface="Alatsi"/>
                          <a:sym typeface="Alatsi"/>
                        </a:rPr>
                        <a:t> ➤ Documentation of configuration, diagnostics, and maintenance.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Alatsi"/>
                          <a:ea typeface="Alatsi"/>
                          <a:cs typeface="Alatsi"/>
                          <a:sym typeface="Alatsi"/>
                        </a:rPr>
                        <a:t> ➤ Plot plan/layout</a:t>
                      </a:r>
                      <a:endParaRPr lang="en-US" sz="1100"/>
                    </a:p>
                    <a:p>
                      <a:pPr algn="l">
                        <a:lnSpc>
                          <a:spcPts val="2239"/>
                        </a:lnSpc>
                      </a:pPr>
                      <a:r>
                        <a:rPr lang="en-US" sz="1599">
                          <a:solidFill>
                            <a:srgbClr val="000000"/>
                          </a:solidFill>
                          <a:latin typeface="Alatsi"/>
                          <a:ea typeface="Alatsi"/>
                          <a:cs typeface="Alatsi"/>
                          <a:sym typeface="Alatsi"/>
                        </a:rPr>
                        <a:t> ➤ RF site survey data</a:t>
                      </a:r>
                    </a:p>
                    <a:p>
                      <a:pPr algn="l">
                        <a:lnSpc>
                          <a:spcPts val="2239"/>
                        </a:lnSpc>
                      </a:pPr>
                      <a:r>
                        <a:rPr lang="en-US" sz="1599">
                          <a:solidFill>
                            <a:srgbClr val="000000"/>
                          </a:solidFill>
                          <a:latin typeface="Alatsi"/>
                          <a:ea typeface="Alatsi"/>
                          <a:cs typeface="Alatsi"/>
                          <a:sym typeface="Alatsi"/>
                        </a:rPr>
                        <a:t> ➤ Hazardous area classification</a:t>
                      </a:r>
                    </a:p>
                    <a:p>
                      <a:pPr algn="l">
                        <a:lnSpc>
                          <a:spcPts val="2239"/>
                        </a:lnSpc>
                      </a:pPr>
                      <a:r>
                        <a:rPr lang="en-US" sz="1599">
                          <a:solidFill>
                            <a:srgbClr val="000000"/>
                          </a:solidFill>
                          <a:latin typeface="Alatsi"/>
                          <a:ea typeface="Alatsi"/>
                          <a:cs typeface="Alatsi"/>
                          <a:sym typeface="Alatsi"/>
                        </a:rPr>
                        <a:t> ➤ SCADA/DCS interface requirements</a:t>
                      </a:r>
                    </a:p>
                    <a:p>
                      <a:pPr algn="l">
                        <a:lnSpc>
                          <a:spcPts val="2239"/>
                        </a:lnSpc>
                      </a:pPr>
                      <a:r>
                        <a:rPr lang="en-US" sz="1599">
                          <a:solidFill>
                            <a:srgbClr val="000000"/>
                          </a:solidFill>
                          <a:latin typeface="Alatsi"/>
                          <a:ea typeface="Alatsi"/>
                          <a:cs typeface="Alatsi"/>
                          <a:sym typeface="Alatsi"/>
                        </a:rPr>
                        <a:t> ➤ Alarm logic and gas threshold levels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84453">
                <a:tc>
                  <a:txBody>
                    <a:bodyPr/>
                    <a:lstStyle/>
                    <a:p>
                      <a:pPr algn="l">
                        <a:lnSpc>
                          <a:spcPts val="2239"/>
                        </a:lnSpc>
                        <a:defRPr/>
                      </a:pPr>
                      <a:endParaRPr lang="en-US" sz="1100"/>
                    </a:p>
                    <a:p>
                      <a:pPr algn="l">
                        <a:lnSpc>
                          <a:spcPts val="2239"/>
                        </a:lnSpc>
                      </a:pPr>
                      <a:r>
                        <a:rPr lang="en-US" sz="1599">
                          <a:solidFill>
                            <a:srgbClr val="000000"/>
                          </a:solidFill>
                          <a:latin typeface="Alatsi"/>
                          <a:ea typeface="Alatsi"/>
                          <a:cs typeface="Alatsi"/>
                          <a:sym typeface="Alatsi"/>
                        </a:rPr>
                        <a:t> ➤ Vanguard CH4/H2S Gas Detectors</a:t>
                      </a:r>
                    </a:p>
                    <a:p>
                      <a:pPr algn="l">
                        <a:lnSpc>
                          <a:spcPts val="2239"/>
                        </a:lnSpc>
                      </a:pPr>
                      <a:r>
                        <a:rPr lang="en-US" sz="1599">
                          <a:solidFill>
                            <a:srgbClr val="000000"/>
                          </a:solidFill>
                          <a:latin typeface="Alatsi"/>
                          <a:ea typeface="Alatsi"/>
                          <a:cs typeface="Alatsi"/>
                          <a:sym typeface="Alatsi"/>
                        </a:rPr>
                        <a:t> ➤ 648DX Repeaters</a:t>
                      </a:r>
                    </a:p>
                    <a:p>
                      <a:pPr algn="l">
                        <a:lnSpc>
                          <a:spcPts val="2239"/>
                        </a:lnSpc>
                      </a:pPr>
                      <a:r>
                        <a:rPr lang="en-US" sz="1599">
                          <a:solidFill>
                            <a:srgbClr val="000000"/>
                          </a:solidFill>
                          <a:latin typeface="Alatsi"/>
                          <a:ea typeface="Alatsi"/>
                          <a:cs typeface="Alatsi"/>
                          <a:sym typeface="Alatsi"/>
                        </a:rPr>
                        <a:t> ➤ 781S Field Link Antenna</a:t>
                      </a:r>
                    </a:p>
                    <a:p>
                      <a:pPr algn="l">
                        <a:lnSpc>
                          <a:spcPts val="2239"/>
                        </a:lnSpc>
                      </a:pPr>
                      <a:r>
                        <a:rPr lang="en-US" sz="1599">
                          <a:solidFill>
                            <a:srgbClr val="000000"/>
                          </a:solidFill>
                          <a:latin typeface="Alatsi"/>
                          <a:ea typeface="Alatsi"/>
                          <a:cs typeface="Alatsi"/>
                          <a:sym typeface="Alatsi"/>
                        </a:rPr>
                        <a:t> ➤ 1410S Gateway</a:t>
                      </a:r>
                    </a:p>
                    <a:p>
                      <a:pPr algn="l">
                        <a:lnSpc>
                          <a:spcPts val="2239"/>
                        </a:lnSpc>
                      </a:pPr>
                      <a:r>
                        <a:rPr lang="en-US" sz="1599">
                          <a:solidFill>
                            <a:srgbClr val="000000"/>
                          </a:solidFill>
                          <a:latin typeface="Alatsi"/>
                          <a:ea typeface="Alatsi"/>
                          <a:cs typeface="Alatsi"/>
                          <a:sym typeface="Alatsi"/>
                        </a:rPr>
                        <a:t> ➤ Emerson ROC800 RTU (**Optional- Not Used in Project)</a:t>
                      </a:r>
                    </a:p>
                    <a:p>
                      <a:pPr algn="l">
                        <a:lnSpc>
                          <a:spcPts val="2239"/>
                        </a:lnSpc>
                      </a:pPr>
                      <a:r>
                        <a:rPr lang="en-US" sz="1599">
                          <a:solidFill>
                            <a:srgbClr val="000000"/>
                          </a:solidFill>
                          <a:latin typeface="Alatsi"/>
                          <a:ea typeface="Alatsi"/>
                          <a:cs typeface="Alatsi"/>
                          <a:sym typeface="Alatsi"/>
                        </a:rPr>
                        <a:t> ➤  Cable(2Px1.00mm2 Signal Armoured)between Gateway &amp; Antenna to ensure</a:t>
                      </a:r>
                    </a:p>
                    <a:p>
                      <a:pPr algn="l">
                        <a:lnSpc>
                          <a:spcPts val="2239"/>
                        </a:lnSpc>
                      </a:pPr>
                      <a:r>
                        <a:rPr lang="en-US" sz="1599">
                          <a:solidFill>
                            <a:srgbClr val="000000"/>
                          </a:solidFill>
                          <a:latin typeface="Alatsi"/>
                          <a:ea typeface="Alatsi"/>
                          <a:cs typeface="Alatsi"/>
                          <a:sym typeface="Alatsi"/>
                        </a:rPr>
                        <a:t>         zero data loss and EMI &amp; RFI Protection</a:t>
                      </a:r>
                    </a:p>
                    <a:p>
                      <a:pPr algn="l">
                        <a:lnSpc>
                          <a:spcPts val="2239"/>
                        </a:lnSpc>
                      </a:pPr>
                      <a:r>
                        <a:rPr lang="en-US" sz="1599">
                          <a:solidFill>
                            <a:srgbClr val="000000"/>
                          </a:solidFill>
                          <a:latin typeface="Alatsi"/>
                          <a:ea typeface="Alatsi"/>
                          <a:cs typeface="Alatsi"/>
                          <a:sym typeface="Alatsi"/>
                        </a:rPr>
                        <a:t> ➤ Lithium Battery Packs</a:t>
                      </a:r>
                    </a:p>
                    <a:p>
                      <a:pPr algn="l">
                        <a:lnSpc>
                          <a:spcPts val="2239"/>
                        </a:lnSpc>
                      </a:pPr>
                      <a:r>
                        <a:rPr lang="en-US" sz="1599">
                          <a:solidFill>
                            <a:srgbClr val="000000"/>
                          </a:solidFill>
                          <a:latin typeface="Alatsi"/>
                          <a:ea typeface="Alatsi"/>
                          <a:cs typeface="Alatsi"/>
                          <a:sym typeface="Alatsi"/>
                        </a:rPr>
                        <a:t> ➤ WirelessHART Power Module</a:t>
                      </a: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Alatsi"/>
                          <a:ea typeface="Alatsi"/>
                          <a:cs typeface="Alatsi"/>
                          <a:sym typeface="Alatsi"/>
                        </a:rPr>
                        <a:t> ➤ Purpose of the Project.</a:t>
                      </a:r>
                      <a:endParaRPr lang="en-US" sz="1100" dirty="0"/>
                    </a:p>
                    <a:p>
                      <a:pPr algn="l">
                        <a:lnSpc>
                          <a:spcPts val="2239"/>
                        </a:lnSpc>
                      </a:pPr>
                      <a:r>
                        <a:rPr lang="en-US" sz="1599" dirty="0">
                          <a:solidFill>
                            <a:srgbClr val="000000"/>
                          </a:solidFill>
                          <a:latin typeface="Alatsi"/>
                          <a:ea typeface="Alatsi"/>
                          <a:cs typeface="Alatsi"/>
                          <a:sym typeface="Alatsi"/>
                        </a:rPr>
                        <a:t> ➤ Why Shift from Wired to Wireless System?</a:t>
                      </a:r>
                    </a:p>
                    <a:p>
                      <a:pPr algn="l">
                        <a:lnSpc>
                          <a:spcPts val="2239"/>
                        </a:lnSpc>
                      </a:pPr>
                      <a:r>
                        <a:rPr lang="en-US" sz="1599" dirty="0">
                          <a:solidFill>
                            <a:srgbClr val="000000"/>
                          </a:solidFill>
                          <a:latin typeface="Alatsi"/>
                          <a:ea typeface="Alatsi"/>
                          <a:cs typeface="Alatsi"/>
                          <a:sym typeface="Alatsi"/>
                        </a:rPr>
                        <a:t> ➤ Overview of DTA F&amp;G System.</a:t>
                      </a:r>
                    </a:p>
                    <a:p>
                      <a:pPr algn="l">
                        <a:lnSpc>
                          <a:spcPts val="2239"/>
                        </a:lnSpc>
                      </a:pPr>
                      <a:r>
                        <a:rPr lang="en-US" sz="1599" dirty="0">
                          <a:solidFill>
                            <a:srgbClr val="000000"/>
                          </a:solidFill>
                          <a:latin typeface="Alatsi"/>
                          <a:ea typeface="Alatsi"/>
                          <a:cs typeface="Alatsi"/>
                          <a:sym typeface="Alatsi"/>
                        </a:rPr>
                        <a:t> ➤ Existing Architecture of </a:t>
                      </a:r>
                      <a:r>
                        <a:rPr lang="en-US" sz="1599" dirty="0" err="1">
                          <a:solidFill>
                            <a:srgbClr val="000000"/>
                          </a:solidFill>
                          <a:latin typeface="Alatsi"/>
                          <a:ea typeface="Alatsi"/>
                          <a:cs typeface="Alatsi"/>
                          <a:sym typeface="Alatsi"/>
                        </a:rPr>
                        <a:t>WirelessHART</a:t>
                      </a:r>
                      <a:r>
                        <a:rPr lang="en-US" sz="1599" dirty="0">
                          <a:solidFill>
                            <a:srgbClr val="000000"/>
                          </a:solidFill>
                          <a:latin typeface="Alatsi"/>
                          <a:ea typeface="Alatsi"/>
                          <a:cs typeface="Alatsi"/>
                          <a:sym typeface="Alatsi"/>
                        </a:rPr>
                        <a:t> Enabled F&amp;G System.</a:t>
                      </a:r>
                    </a:p>
                    <a:p>
                      <a:pPr algn="l">
                        <a:lnSpc>
                          <a:spcPts val="2239"/>
                        </a:lnSpc>
                      </a:pPr>
                      <a:r>
                        <a:rPr lang="en-US" sz="1599" dirty="0">
                          <a:solidFill>
                            <a:srgbClr val="000000"/>
                          </a:solidFill>
                          <a:latin typeface="Alatsi"/>
                          <a:ea typeface="Alatsi"/>
                          <a:cs typeface="Alatsi"/>
                          <a:sym typeface="Alatsi"/>
                        </a:rPr>
                        <a:t> ➤ Proposed Wireless System Architecture &amp; Components.</a:t>
                      </a:r>
                    </a:p>
                    <a:p>
                      <a:pPr algn="l">
                        <a:lnSpc>
                          <a:spcPts val="2239"/>
                        </a:lnSpc>
                      </a:pPr>
                      <a:r>
                        <a:rPr lang="en-US" sz="1599" dirty="0">
                          <a:solidFill>
                            <a:srgbClr val="000000"/>
                          </a:solidFill>
                          <a:latin typeface="Alatsi"/>
                          <a:ea typeface="Alatsi"/>
                          <a:cs typeface="Alatsi"/>
                          <a:sym typeface="Alatsi"/>
                        </a:rPr>
                        <a:t> ➤ Detailed Working of System Components.</a:t>
                      </a:r>
                    </a:p>
                    <a:p>
                      <a:pPr algn="l">
                        <a:lnSpc>
                          <a:spcPts val="2239"/>
                        </a:lnSpc>
                      </a:pPr>
                      <a:r>
                        <a:rPr lang="en-US" sz="1599" dirty="0">
                          <a:solidFill>
                            <a:srgbClr val="000000"/>
                          </a:solidFill>
                          <a:latin typeface="Alatsi"/>
                          <a:ea typeface="Alatsi"/>
                          <a:cs typeface="Alatsi"/>
                          <a:sym typeface="Alatsi"/>
                        </a:rPr>
                        <a:t> ➤ Commissioning Process – Phases.</a:t>
                      </a:r>
                    </a:p>
                    <a:p>
                      <a:pPr algn="l">
                        <a:lnSpc>
                          <a:spcPts val="2239"/>
                        </a:lnSpc>
                      </a:pPr>
                      <a:r>
                        <a:rPr lang="en-US" sz="1599" dirty="0">
                          <a:solidFill>
                            <a:srgbClr val="000000"/>
                          </a:solidFill>
                          <a:latin typeface="Alatsi"/>
                          <a:ea typeface="Alatsi"/>
                          <a:cs typeface="Alatsi"/>
                          <a:sym typeface="Alatsi"/>
                        </a:rPr>
                        <a:t> ➤ Key Differences Between Wired &amp; Wireless F&amp;G System.</a:t>
                      </a:r>
                    </a:p>
                    <a:p>
                      <a:pPr algn="l">
                        <a:lnSpc>
                          <a:spcPts val="2239"/>
                        </a:lnSpc>
                      </a:pPr>
                      <a:r>
                        <a:rPr lang="en-US" sz="1599" dirty="0">
                          <a:solidFill>
                            <a:srgbClr val="000000"/>
                          </a:solidFill>
                          <a:latin typeface="Alatsi"/>
                          <a:ea typeface="Alatsi"/>
                          <a:cs typeface="Alatsi"/>
                          <a:sym typeface="Alatsi"/>
                        </a:rPr>
                        <a:t> ➤ Pros &amp; Cons of Wireless F&amp;G System.</a:t>
                      </a:r>
                    </a:p>
                    <a:p>
                      <a:pPr algn="l">
                        <a:lnSpc>
                          <a:spcPts val="2239"/>
                        </a:lnSpc>
                      </a:pPr>
                      <a:r>
                        <a:rPr lang="en-US" sz="1599" dirty="0">
                          <a:solidFill>
                            <a:srgbClr val="000000"/>
                          </a:solidFill>
                          <a:latin typeface="Alatsi"/>
                          <a:ea typeface="Alatsi"/>
                          <a:cs typeface="Alatsi"/>
                          <a:sym typeface="Alatsi"/>
                        </a:rPr>
                        <a:t> ➤ Conclusion.</a:t>
                      </a:r>
                    </a:p>
                    <a:p>
                      <a:pPr algn="l">
                        <a:lnSpc>
                          <a:spcPts val="2239"/>
                        </a:lnSpc>
                      </a:pPr>
                      <a:r>
                        <a:rPr lang="en-US" sz="1599" dirty="0">
                          <a:solidFill>
                            <a:srgbClr val="000000"/>
                          </a:solidFill>
                          <a:latin typeface="Alatsi"/>
                          <a:ea typeface="Alatsi"/>
                          <a:cs typeface="Alatsi"/>
                          <a:sym typeface="Alatsi"/>
                        </a:rPr>
                        <a:t> ➤ Learnings.</a:t>
                      </a:r>
                    </a:p>
                    <a:p>
                      <a:pPr algn="l">
                        <a:lnSpc>
                          <a:spcPts val="2239"/>
                        </a:lnSpc>
                      </a:pPr>
                      <a:r>
                        <a:rPr lang="en-US" sz="1599" dirty="0">
                          <a:solidFill>
                            <a:srgbClr val="000000"/>
                          </a:solidFill>
                          <a:latin typeface="Alatsi"/>
                          <a:ea typeface="Alatsi"/>
                          <a:cs typeface="Alatsi"/>
                          <a:sym typeface="Alatsi"/>
                        </a:rPr>
                        <a:t> ➤ Annexure.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157467" y="1982806"/>
            <a:ext cx="17032167" cy="460984"/>
          </a:xfrm>
          <a:prstGeom prst="rect">
            <a:avLst/>
          </a:prstGeom>
        </p:spPr>
        <p:txBody>
          <a:bodyPr lIns="0" tIns="0" rIns="0" bIns="0" rtlCol="0" anchor="t">
            <a:spAutoFit/>
          </a:bodyPr>
          <a:lstStyle/>
          <a:p>
            <a:pPr algn="ctr">
              <a:lnSpc>
                <a:spcPts val="3761"/>
              </a:lnSpc>
              <a:spcBef>
                <a:spcPct val="0"/>
              </a:spcBef>
            </a:pPr>
            <a:r>
              <a:rPr lang="en-US" sz="2686">
                <a:solidFill>
                  <a:srgbClr val="000000"/>
                </a:solidFill>
                <a:latin typeface="Alatsi"/>
                <a:ea typeface="Alatsi"/>
                <a:cs typeface="Alatsi"/>
                <a:sym typeface="Alatsi"/>
              </a:rPr>
              <a:t>To design Wireless F&amp;G  System and understand system components and working principle</a:t>
            </a:r>
          </a:p>
        </p:txBody>
      </p:sp>
      <p:sp>
        <p:nvSpPr>
          <p:cNvPr id="7" name="Freeform 7"/>
          <p:cNvSpPr/>
          <p:nvPr/>
        </p:nvSpPr>
        <p:spPr>
          <a:xfrm>
            <a:off x="16611600" y="-38100"/>
            <a:ext cx="1676400" cy="2133600"/>
          </a:xfrm>
          <a:custGeom>
            <a:avLst/>
            <a:gdLst/>
            <a:ahLst/>
            <a:cxnLst/>
            <a:rect l="l" t="t" r="r" b="b"/>
            <a:pathLst>
              <a:path w="1918637" h="1829815">
                <a:moveTo>
                  <a:pt x="0" y="0"/>
                </a:moveTo>
                <a:lnTo>
                  <a:pt x="1918636" y="0"/>
                </a:lnTo>
                <a:lnTo>
                  <a:pt x="1918636" y="1829815"/>
                </a:lnTo>
                <a:lnTo>
                  <a:pt x="0" y="1829815"/>
                </a:lnTo>
                <a:lnTo>
                  <a:pt x="0" y="0"/>
                </a:lnTo>
                <a:close/>
              </a:path>
            </a:pathLst>
          </a:custGeom>
          <a:blipFill>
            <a:blip r:embed="rId2"/>
            <a:stretch>
              <a:fillRect t="-4805" r="-4535" b="-4805"/>
            </a:stretch>
          </a:blipFill>
          <a:ln cap="sq">
            <a:noFill/>
            <a:prstDash val="solid"/>
            <a:miter/>
          </a:ln>
        </p:spPr>
      </p:sp>
      <p:sp>
        <p:nvSpPr>
          <p:cNvPr id="8" name="TextBox 8"/>
          <p:cNvSpPr txBox="1"/>
          <p:nvPr/>
        </p:nvSpPr>
        <p:spPr>
          <a:xfrm>
            <a:off x="8135648" y="3038977"/>
            <a:ext cx="1188182" cy="414211"/>
          </a:xfrm>
          <a:prstGeom prst="rect">
            <a:avLst/>
          </a:prstGeom>
        </p:spPr>
        <p:txBody>
          <a:bodyPr lIns="0" tIns="0" rIns="0" bIns="0" rtlCol="0" anchor="t">
            <a:spAutoFit/>
          </a:bodyPr>
          <a:lstStyle/>
          <a:p>
            <a:pPr algn="l">
              <a:lnSpc>
                <a:spcPts val="3419"/>
              </a:lnSpc>
              <a:spcBef>
                <a:spcPct val="0"/>
              </a:spcBef>
            </a:pPr>
            <a:r>
              <a:rPr lang="en-US" sz="2442" u="sng">
                <a:solidFill>
                  <a:srgbClr val="000000"/>
                </a:solidFill>
                <a:latin typeface="Alatsi"/>
                <a:ea typeface="Alatsi"/>
                <a:cs typeface="Alatsi"/>
                <a:sym typeface="Alatsi"/>
              </a:rPr>
              <a:t>Inputs</a:t>
            </a:r>
          </a:p>
        </p:txBody>
      </p:sp>
      <p:sp>
        <p:nvSpPr>
          <p:cNvPr id="9" name="TextBox 9"/>
          <p:cNvSpPr txBox="1"/>
          <p:nvPr/>
        </p:nvSpPr>
        <p:spPr>
          <a:xfrm>
            <a:off x="678489" y="2962777"/>
            <a:ext cx="2753267" cy="348171"/>
          </a:xfrm>
          <a:prstGeom prst="rect">
            <a:avLst/>
          </a:prstGeom>
        </p:spPr>
        <p:txBody>
          <a:bodyPr lIns="0" tIns="0" rIns="0" bIns="0" rtlCol="0" anchor="t">
            <a:spAutoFit/>
          </a:bodyPr>
          <a:lstStyle/>
          <a:p>
            <a:pPr algn="ctr">
              <a:lnSpc>
                <a:spcPts val="2859"/>
              </a:lnSpc>
              <a:spcBef>
                <a:spcPct val="0"/>
              </a:spcBef>
            </a:pPr>
            <a:r>
              <a:rPr lang="en-US" sz="2042" u="sng">
                <a:solidFill>
                  <a:srgbClr val="000000"/>
                </a:solidFill>
                <a:latin typeface="Alatsi"/>
                <a:ea typeface="Alatsi"/>
                <a:cs typeface="Alatsi"/>
                <a:sym typeface="Alatsi"/>
              </a:rPr>
              <a:t>Outcomes/Deliverables</a:t>
            </a:r>
          </a:p>
        </p:txBody>
      </p:sp>
      <p:sp>
        <p:nvSpPr>
          <p:cNvPr id="10" name="TextBox 10"/>
          <p:cNvSpPr txBox="1"/>
          <p:nvPr/>
        </p:nvSpPr>
        <p:spPr>
          <a:xfrm>
            <a:off x="8032193" y="6064158"/>
            <a:ext cx="2299814" cy="371666"/>
          </a:xfrm>
          <a:prstGeom prst="rect">
            <a:avLst/>
          </a:prstGeom>
        </p:spPr>
        <p:txBody>
          <a:bodyPr lIns="0" tIns="0" rIns="0" bIns="0" rtlCol="0" anchor="t">
            <a:spAutoFit/>
          </a:bodyPr>
          <a:lstStyle/>
          <a:p>
            <a:pPr algn="ctr">
              <a:lnSpc>
                <a:spcPts val="3139"/>
              </a:lnSpc>
              <a:spcBef>
                <a:spcPct val="0"/>
              </a:spcBef>
            </a:pPr>
            <a:r>
              <a:rPr lang="en-US" sz="2242" u="sng">
                <a:solidFill>
                  <a:srgbClr val="000000"/>
                </a:solidFill>
                <a:latin typeface="Alatsi"/>
                <a:ea typeface="Alatsi"/>
                <a:cs typeface="Alatsi"/>
                <a:sym typeface="Alatsi"/>
              </a:rPr>
              <a:t>Presentation Flow</a:t>
            </a:r>
          </a:p>
        </p:txBody>
      </p:sp>
      <p:sp>
        <p:nvSpPr>
          <p:cNvPr id="11" name="TextBox 11"/>
          <p:cNvSpPr txBox="1"/>
          <p:nvPr/>
        </p:nvSpPr>
        <p:spPr>
          <a:xfrm>
            <a:off x="850913" y="6230941"/>
            <a:ext cx="2061181" cy="364312"/>
          </a:xfrm>
          <a:prstGeom prst="rect">
            <a:avLst/>
          </a:prstGeom>
        </p:spPr>
        <p:txBody>
          <a:bodyPr lIns="0" tIns="0" rIns="0" bIns="0" rtlCol="0" anchor="t">
            <a:spAutoFit/>
          </a:bodyPr>
          <a:lstStyle/>
          <a:p>
            <a:pPr algn="l">
              <a:lnSpc>
                <a:spcPts val="3019"/>
              </a:lnSpc>
              <a:spcBef>
                <a:spcPct val="0"/>
              </a:spcBef>
            </a:pPr>
            <a:r>
              <a:rPr lang="en-US" sz="2157" u="sng">
                <a:solidFill>
                  <a:srgbClr val="000000"/>
                </a:solidFill>
                <a:latin typeface="Alatsi"/>
                <a:ea typeface="Alatsi"/>
                <a:cs typeface="Alatsi"/>
                <a:sym typeface="Alatsi"/>
              </a:rPr>
              <a:t>Devices Required</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47750"/>
            <a:ext cx="15405055" cy="0"/>
          </a:xfrm>
          <a:prstGeom prst="line">
            <a:avLst/>
          </a:prstGeom>
          <a:ln w="38100" cap="flat">
            <a:solidFill>
              <a:srgbClr val="5271FF"/>
            </a:solidFill>
            <a:prstDash val="solid"/>
            <a:headEnd type="none" w="sm" len="sm"/>
            <a:tailEnd type="none" w="sm" len="sm"/>
          </a:ln>
        </p:spPr>
      </p:sp>
      <p:sp>
        <p:nvSpPr>
          <p:cNvPr id="3" name="Freeform 3"/>
          <p:cNvSpPr/>
          <p:nvPr/>
        </p:nvSpPr>
        <p:spPr>
          <a:xfrm>
            <a:off x="5342344" y="1121773"/>
            <a:ext cx="1437207" cy="2201909"/>
          </a:xfrm>
          <a:custGeom>
            <a:avLst/>
            <a:gdLst/>
            <a:ahLst/>
            <a:cxnLst/>
            <a:rect l="l" t="t" r="r" b="b"/>
            <a:pathLst>
              <a:path w="1437207" h="2201909">
                <a:moveTo>
                  <a:pt x="0" y="0"/>
                </a:moveTo>
                <a:lnTo>
                  <a:pt x="1437207" y="0"/>
                </a:lnTo>
                <a:lnTo>
                  <a:pt x="1437207" y="2201909"/>
                </a:lnTo>
                <a:lnTo>
                  <a:pt x="0" y="2201909"/>
                </a:lnTo>
                <a:lnTo>
                  <a:pt x="0" y="0"/>
                </a:lnTo>
                <a:close/>
              </a:path>
            </a:pathLst>
          </a:custGeom>
          <a:blipFill>
            <a:blip r:embed="rId2"/>
            <a:stretch>
              <a:fillRect l="-919" r="-919" b="-25713"/>
            </a:stretch>
          </a:blipFill>
        </p:spPr>
      </p:sp>
      <p:sp>
        <p:nvSpPr>
          <p:cNvPr id="4" name="Freeform 4"/>
          <p:cNvSpPr/>
          <p:nvPr/>
        </p:nvSpPr>
        <p:spPr>
          <a:xfrm>
            <a:off x="6960526" y="1047750"/>
            <a:ext cx="518175" cy="742121"/>
          </a:xfrm>
          <a:custGeom>
            <a:avLst/>
            <a:gdLst/>
            <a:ahLst/>
            <a:cxnLst/>
            <a:rect l="l" t="t" r="r" b="b"/>
            <a:pathLst>
              <a:path w="518175" h="742121">
                <a:moveTo>
                  <a:pt x="0" y="0"/>
                </a:moveTo>
                <a:lnTo>
                  <a:pt x="518176" y="0"/>
                </a:lnTo>
                <a:lnTo>
                  <a:pt x="518176" y="742121"/>
                </a:lnTo>
                <a:lnTo>
                  <a:pt x="0" y="742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983466" y="1195795"/>
            <a:ext cx="2629319" cy="2349954"/>
          </a:xfrm>
          <a:custGeom>
            <a:avLst/>
            <a:gdLst/>
            <a:ahLst/>
            <a:cxnLst/>
            <a:rect l="l" t="t" r="r" b="b"/>
            <a:pathLst>
              <a:path w="2629319" h="2349954">
                <a:moveTo>
                  <a:pt x="0" y="0"/>
                </a:moveTo>
                <a:lnTo>
                  <a:pt x="2629320" y="0"/>
                </a:lnTo>
                <a:lnTo>
                  <a:pt x="2629320" y="2349955"/>
                </a:lnTo>
                <a:lnTo>
                  <a:pt x="0" y="2349955"/>
                </a:lnTo>
                <a:lnTo>
                  <a:pt x="0" y="0"/>
                </a:lnTo>
                <a:close/>
              </a:path>
            </a:pathLst>
          </a:custGeom>
          <a:blipFill>
            <a:blip r:embed="rId5"/>
            <a:stretch>
              <a:fillRect/>
            </a:stretch>
          </a:blipFill>
        </p:spPr>
      </p:sp>
      <p:sp>
        <p:nvSpPr>
          <p:cNvPr id="6" name="Freeform 6"/>
          <p:cNvSpPr/>
          <p:nvPr/>
        </p:nvSpPr>
        <p:spPr>
          <a:xfrm>
            <a:off x="10793761" y="1195795"/>
            <a:ext cx="2629319" cy="2349954"/>
          </a:xfrm>
          <a:custGeom>
            <a:avLst/>
            <a:gdLst/>
            <a:ahLst/>
            <a:cxnLst/>
            <a:rect l="l" t="t" r="r" b="b"/>
            <a:pathLst>
              <a:path w="2629319" h="2349954">
                <a:moveTo>
                  <a:pt x="0" y="0"/>
                </a:moveTo>
                <a:lnTo>
                  <a:pt x="2629319" y="0"/>
                </a:lnTo>
                <a:lnTo>
                  <a:pt x="2629319" y="2349955"/>
                </a:lnTo>
                <a:lnTo>
                  <a:pt x="0" y="2349955"/>
                </a:lnTo>
                <a:lnTo>
                  <a:pt x="0" y="0"/>
                </a:lnTo>
                <a:close/>
              </a:path>
            </a:pathLst>
          </a:custGeom>
          <a:blipFill>
            <a:blip r:embed="rId5"/>
            <a:stretch>
              <a:fillRect/>
            </a:stretch>
          </a:blipFill>
        </p:spPr>
      </p:sp>
      <p:grpSp>
        <p:nvGrpSpPr>
          <p:cNvPr id="7" name="Group 7"/>
          <p:cNvGrpSpPr/>
          <p:nvPr/>
        </p:nvGrpSpPr>
        <p:grpSpPr>
          <a:xfrm>
            <a:off x="225244" y="4077961"/>
            <a:ext cx="642518" cy="612400"/>
            <a:chOff x="0" y="0"/>
            <a:chExt cx="812800" cy="774700"/>
          </a:xfrm>
        </p:grpSpPr>
        <p:sp>
          <p:nvSpPr>
            <p:cNvPr id="8" name="Freeform 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9CF67"/>
            </a:solidFill>
          </p:spPr>
        </p:sp>
        <p:sp>
          <p:nvSpPr>
            <p:cNvPr id="9" name="TextBox 9"/>
            <p:cNvSpPr txBox="1"/>
            <p:nvPr/>
          </p:nvSpPr>
          <p:spPr>
            <a:xfrm>
              <a:off x="228600" y="228600"/>
              <a:ext cx="355600" cy="381000"/>
            </a:xfrm>
            <a:prstGeom prst="rect">
              <a:avLst/>
            </a:prstGeom>
          </p:spPr>
          <p:txBody>
            <a:bodyPr lIns="50800" tIns="50800" rIns="50800" bIns="50800" rtlCol="0" anchor="ctr"/>
            <a:lstStyle/>
            <a:p>
              <a:pPr algn="ctr">
                <a:lnSpc>
                  <a:spcPts val="2719"/>
                </a:lnSpc>
              </a:pPr>
              <a:endParaRPr/>
            </a:p>
          </p:txBody>
        </p:sp>
      </p:grpSp>
      <p:grpSp>
        <p:nvGrpSpPr>
          <p:cNvPr id="10" name="Group 10"/>
          <p:cNvGrpSpPr/>
          <p:nvPr/>
        </p:nvGrpSpPr>
        <p:grpSpPr>
          <a:xfrm>
            <a:off x="225244" y="7026776"/>
            <a:ext cx="675701" cy="644028"/>
            <a:chOff x="0" y="0"/>
            <a:chExt cx="812800" cy="774700"/>
          </a:xfrm>
        </p:grpSpPr>
        <p:sp>
          <p:nvSpPr>
            <p:cNvPr id="11" name="Freeform 1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9CF67"/>
            </a:solidFill>
          </p:spPr>
        </p:sp>
        <p:sp>
          <p:nvSpPr>
            <p:cNvPr id="12" name="TextBox 12"/>
            <p:cNvSpPr txBox="1"/>
            <p:nvPr/>
          </p:nvSpPr>
          <p:spPr>
            <a:xfrm>
              <a:off x="228600" y="228600"/>
              <a:ext cx="355600" cy="381000"/>
            </a:xfrm>
            <a:prstGeom prst="rect">
              <a:avLst/>
            </a:prstGeom>
          </p:spPr>
          <p:txBody>
            <a:bodyPr lIns="50800" tIns="50800" rIns="50800" bIns="50800" rtlCol="0" anchor="ctr"/>
            <a:lstStyle/>
            <a:p>
              <a:pPr algn="ctr">
                <a:lnSpc>
                  <a:spcPts val="2719"/>
                </a:lnSpc>
              </a:pPr>
              <a:endParaRPr/>
            </a:p>
          </p:txBody>
        </p:sp>
      </p:grpSp>
      <p:grpSp>
        <p:nvGrpSpPr>
          <p:cNvPr id="13" name="Group 13"/>
          <p:cNvGrpSpPr/>
          <p:nvPr/>
        </p:nvGrpSpPr>
        <p:grpSpPr>
          <a:xfrm>
            <a:off x="900946" y="4077961"/>
            <a:ext cx="16358354" cy="2602856"/>
            <a:chOff x="0" y="0"/>
            <a:chExt cx="4308373" cy="685526"/>
          </a:xfrm>
        </p:grpSpPr>
        <p:sp>
          <p:nvSpPr>
            <p:cNvPr id="14" name="Freeform 14"/>
            <p:cNvSpPr/>
            <p:nvPr/>
          </p:nvSpPr>
          <p:spPr>
            <a:xfrm>
              <a:off x="0" y="0"/>
              <a:ext cx="4308373" cy="685526"/>
            </a:xfrm>
            <a:custGeom>
              <a:avLst/>
              <a:gdLst/>
              <a:ahLst/>
              <a:cxnLst/>
              <a:rect l="l" t="t" r="r" b="b"/>
              <a:pathLst>
                <a:path w="4308373" h="685526">
                  <a:moveTo>
                    <a:pt x="0" y="0"/>
                  </a:moveTo>
                  <a:lnTo>
                    <a:pt x="4308373" y="0"/>
                  </a:lnTo>
                  <a:lnTo>
                    <a:pt x="4308373" y="685526"/>
                  </a:lnTo>
                  <a:lnTo>
                    <a:pt x="0" y="685526"/>
                  </a:ln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4308373" cy="723626"/>
            </a:xfrm>
            <a:prstGeom prst="rect">
              <a:avLst/>
            </a:prstGeom>
          </p:spPr>
          <p:txBody>
            <a:bodyPr lIns="50800" tIns="50800" rIns="50800" bIns="50800" rtlCol="0" anchor="ctr"/>
            <a:lstStyle/>
            <a:p>
              <a:pPr algn="ctr">
                <a:lnSpc>
                  <a:spcPts val="2719"/>
                </a:lnSpc>
              </a:pPr>
              <a:endParaRPr/>
            </a:p>
          </p:txBody>
        </p:sp>
      </p:grpSp>
      <p:grpSp>
        <p:nvGrpSpPr>
          <p:cNvPr id="16" name="Group 16"/>
          <p:cNvGrpSpPr/>
          <p:nvPr/>
        </p:nvGrpSpPr>
        <p:grpSpPr>
          <a:xfrm>
            <a:off x="900946" y="6971182"/>
            <a:ext cx="16358354" cy="2574506"/>
            <a:chOff x="0" y="0"/>
            <a:chExt cx="4308373" cy="678059"/>
          </a:xfrm>
        </p:grpSpPr>
        <p:sp>
          <p:nvSpPr>
            <p:cNvPr id="17" name="Freeform 17"/>
            <p:cNvSpPr/>
            <p:nvPr/>
          </p:nvSpPr>
          <p:spPr>
            <a:xfrm>
              <a:off x="0" y="0"/>
              <a:ext cx="4308373" cy="678059"/>
            </a:xfrm>
            <a:custGeom>
              <a:avLst/>
              <a:gdLst/>
              <a:ahLst/>
              <a:cxnLst/>
              <a:rect l="l" t="t" r="r" b="b"/>
              <a:pathLst>
                <a:path w="4308373" h="678059">
                  <a:moveTo>
                    <a:pt x="0" y="0"/>
                  </a:moveTo>
                  <a:lnTo>
                    <a:pt x="4308373" y="0"/>
                  </a:lnTo>
                  <a:lnTo>
                    <a:pt x="4308373" y="678059"/>
                  </a:lnTo>
                  <a:lnTo>
                    <a:pt x="0" y="678059"/>
                  </a:lnTo>
                  <a:close/>
                </a:path>
              </a:pathLst>
            </a:custGeom>
            <a:solidFill>
              <a:srgbClr val="000000">
                <a:alpha val="0"/>
              </a:srgbClr>
            </a:solidFill>
            <a:ln w="19050" cap="sq">
              <a:solidFill>
                <a:srgbClr val="000000"/>
              </a:solidFill>
              <a:prstDash val="solid"/>
              <a:miter/>
            </a:ln>
          </p:spPr>
        </p:sp>
        <p:sp>
          <p:nvSpPr>
            <p:cNvPr id="18" name="TextBox 18"/>
            <p:cNvSpPr txBox="1"/>
            <p:nvPr/>
          </p:nvSpPr>
          <p:spPr>
            <a:xfrm>
              <a:off x="0" y="-38100"/>
              <a:ext cx="4308373" cy="716159"/>
            </a:xfrm>
            <a:prstGeom prst="rect">
              <a:avLst/>
            </a:prstGeom>
          </p:spPr>
          <p:txBody>
            <a:bodyPr lIns="50800" tIns="50800" rIns="50800" bIns="50800" rtlCol="0" anchor="ctr"/>
            <a:lstStyle/>
            <a:p>
              <a:pPr algn="ctr">
                <a:lnSpc>
                  <a:spcPts val="2719"/>
                </a:lnSpc>
              </a:pPr>
              <a:endParaRPr/>
            </a:p>
          </p:txBody>
        </p:sp>
      </p:grpSp>
      <p:sp>
        <p:nvSpPr>
          <p:cNvPr id="19" name="TextBox 19"/>
          <p:cNvSpPr txBox="1"/>
          <p:nvPr/>
        </p:nvSpPr>
        <p:spPr>
          <a:xfrm>
            <a:off x="900946" y="4039861"/>
            <a:ext cx="16230600" cy="2614472"/>
          </a:xfrm>
          <a:prstGeom prst="rect">
            <a:avLst/>
          </a:prstGeom>
        </p:spPr>
        <p:txBody>
          <a:bodyPr lIns="0" tIns="0" rIns="0" bIns="0" rtlCol="0" anchor="t">
            <a:spAutoFit/>
          </a:bodyPr>
          <a:lstStyle/>
          <a:p>
            <a:pPr marL="463801" lvl="1" indent="-231901" algn="just">
              <a:lnSpc>
                <a:spcPts val="3007"/>
              </a:lnSpc>
              <a:buFont typeface="Arial"/>
              <a:buChar char="•"/>
            </a:pPr>
            <a:r>
              <a:rPr lang="en-US" sz="2148">
                <a:solidFill>
                  <a:srgbClr val="000000"/>
                </a:solidFill>
                <a:latin typeface="Alatsi"/>
                <a:ea typeface="Alatsi"/>
                <a:cs typeface="Alatsi"/>
                <a:sym typeface="Alatsi"/>
              </a:rPr>
              <a:t>Wireless F&amp;G systems use a mesh architecture with detectors, repeaters, and gateways communicating via WirelessHART, ensuring redundant, self-healing paths.</a:t>
            </a:r>
          </a:p>
          <a:p>
            <a:pPr marL="463801" lvl="1" indent="-231901" algn="just">
              <a:lnSpc>
                <a:spcPts val="3007"/>
              </a:lnSpc>
              <a:buFont typeface="Arial"/>
              <a:buChar char="•"/>
            </a:pPr>
            <a:r>
              <a:rPr lang="en-US" sz="2148">
                <a:solidFill>
                  <a:srgbClr val="000000"/>
                </a:solidFill>
                <a:latin typeface="Alatsi"/>
                <a:ea typeface="Alatsi"/>
                <a:cs typeface="Alatsi"/>
                <a:sym typeface="Alatsi"/>
              </a:rPr>
              <a:t> Devices are battery-powered with a typical life of 5–10 years(dependent on Scan Time), reducing maintenance frequency.</a:t>
            </a:r>
          </a:p>
          <a:p>
            <a:pPr marL="463801" lvl="1" indent="-231901" algn="just">
              <a:lnSpc>
                <a:spcPts val="3007"/>
              </a:lnSpc>
              <a:buFont typeface="Arial"/>
              <a:buChar char="•"/>
            </a:pPr>
            <a:r>
              <a:rPr lang="en-US" sz="2148">
                <a:solidFill>
                  <a:srgbClr val="000000"/>
                </a:solidFill>
                <a:latin typeface="Alatsi"/>
                <a:ea typeface="Alatsi"/>
                <a:cs typeface="Alatsi"/>
                <a:sym typeface="Alatsi"/>
              </a:rPr>
              <a:t> WirelessHART uses TDMA and FHSS for reliable, interference-resistant communication in industrial environments.</a:t>
            </a:r>
          </a:p>
          <a:p>
            <a:pPr marL="463801" lvl="1" indent="-231901" algn="just">
              <a:lnSpc>
                <a:spcPts val="3007"/>
              </a:lnSpc>
              <a:buFont typeface="Arial"/>
              <a:buChar char="•"/>
            </a:pPr>
            <a:r>
              <a:rPr lang="en-US" sz="2148">
                <a:solidFill>
                  <a:srgbClr val="000000"/>
                </a:solidFill>
                <a:latin typeface="Alatsi"/>
                <a:ea typeface="Alatsi"/>
                <a:cs typeface="Alatsi"/>
                <a:sym typeface="Alatsi"/>
              </a:rPr>
              <a:t> Gateways collect multi-variable data and transmit to SCADA/DCS over Ethernet or Modbus TCP/IP.</a:t>
            </a:r>
          </a:p>
          <a:p>
            <a:pPr marL="457102" lvl="1" indent="-228551" algn="just">
              <a:lnSpc>
                <a:spcPts val="2964"/>
              </a:lnSpc>
              <a:buFont typeface="Arial"/>
              <a:buChar char="•"/>
            </a:pPr>
            <a:r>
              <a:rPr lang="en-US" sz="2117">
                <a:solidFill>
                  <a:srgbClr val="000000"/>
                </a:solidFill>
                <a:latin typeface="Alatsi"/>
                <a:ea typeface="Alatsi"/>
                <a:cs typeface="Alatsi"/>
                <a:sym typeface="Alatsi"/>
              </a:rPr>
              <a:t> The system eliminates extensive cabling, reducing installation time and cost.</a:t>
            </a:r>
          </a:p>
          <a:p>
            <a:pPr marL="463801" lvl="1" indent="-231901" algn="just">
              <a:lnSpc>
                <a:spcPts val="3007"/>
              </a:lnSpc>
              <a:buFont typeface="Arial"/>
              <a:buChar char="•"/>
            </a:pPr>
            <a:r>
              <a:rPr lang="en-US" sz="2148">
                <a:solidFill>
                  <a:srgbClr val="000000"/>
                </a:solidFill>
                <a:latin typeface="Alatsi"/>
                <a:ea typeface="Alatsi"/>
                <a:cs typeface="Alatsi"/>
                <a:sym typeface="Alatsi"/>
              </a:rPr>
              <a:t> Scalability and relocation of devices are easy without physical wiring changes.</a:t>
            </a:r>
          </a:p>
        </p:txBody>
      </p:sp>
      <p:sp>
        <p:nvSpPr>
          <p:cNvPr id="20" name="TextBox 20"/>
          <p:cNvSpPr txBox="1"/>
          <p:nvPr/>
        </p:nvSpPr>
        <p:spPr>
          <a:xfrm>
            <a:off x="19426" y="281267"/>
            <a:ext cx="2018549" cy="766483"/>
          </a:xfrm>
          <a:prstGeom prst="rect">
            <a:avLst/>
          </a:prstGeom>
        </p:spPr>
        <p:txBody>
          <a:bodyPr lIns="0" tIns="0" rIns="0" bIns="0" rtlCol="0" anchor="t">
            <a:spAutoFit/>
          </a:bodyPr>
          <a:lstStyle/>
          <a:p>
            <a:pPr algn="ctr">
              <a:lnSpc>
                <a:spcPts val="6296"/>
              </a:lnSpc>
              <a:spcBef>
                <a:spcPct val="0"/>
              </a:spcBef>
            </a:pPr>
            <a:r>
              <a:rPr lang="en-US" sz="4497">
                <a:solidFill>
                  <a:srgbClr val="5271FF"/>
                </a:solidFill>
                <a:latin typeface="Alatsi"/>
                <a:ea typeface="Alatsi"/>
                <a:cs typeface="Alatsi"/>
                <a:sym typeface="Alatsi"/>
              </a:rPr>
              <a:t>Purpose</a:t>
            </a:r>
          </a:p>
        </p:txBody>
      </p:sp>
      <p:sp>
        <p:nvSpPr>
          <p:cNvPr id="21" name="TextBox 21"/>
          <p:cNvSpPr txBox="1"/>
          <p:nvPr/>
        </p:nvSpPr>
        <p:spPr>
          <a:xfrm>
            <a:off x="8280138" y="1707553"/>
            <a:ext cx="2166850" cy="992248"/>
          </a:xfrm>
          <a:prstGeom prst="rect">
            <a:avLst/>
          </a:prstGeom>
        </p:spPr>
        <p:txBody>
          <a:bodyPr lIns="0" tIns="0" rIns="0" bIns="0" rtlCol="0" anchor="t">
            <a:spAutoFit/>
          </a:bodyPr>
          <a:lstStyle/>
          <a:p>
            <a:pPr algn="ctr">
              <a:lnSpc>
                <a:spcPts val="2645"/>
              </a:lnSpc>
              <a:spcBef>
                <a:spcPct val="0"/>
              </a:spcBef>
            </a:pPr>
            <a:r>
              <a:rPr lang="en-US" sz="1889">
                <a:solidFill>
                  <a:srgbClr val="000000"/>
                </a:solidFill>
                <a:latin typeface="Alatsi"/>
                <a:ea typeface="Alatsi"/>
                <a:cs typeface="Alatsi"/>
                <a:sym typeface="Alatsi"/>
              </a:rPr>
              <a:t>So why to upgrade from wired to wireless system?</a:t>
            </a:r>
          </a:p>
        </p:txBody>
      </p:sp>
      <p:sp>
        <p:nvSpPr>
          <p:cNvPr id="22" name="TextBox 22"/>
          <p:cNvSpPr txBox="1"/>
          <p:nvPr/>
        </p:nvSpPr>
        <p:spPr>
          <a:xfrm>
            <a:off x="11117611" y="1854463"/>
            <a:ext cx="2151280" cy="1017460"/>
          </a:xfrm>
          <a:prstGeom prst="rect">
            <a:avLst/>
          </a:prstGeom>
        </p:spPr>
        <p:txBody>
          <a:bodyPr lIns="0" tIns="0" rIns="0" bIns="0" rtlCol="0" anchor="t">
            <a:spAutoFit/>
          </a:bodyPr>
          <a:lstStyle/>
          <a:p>
            <a:pPr algn="ctr">
              <a:lnSpc>
                <a:spcPts val="2719"/>
              </a:lnSpc>
            </a:pPr>
            <a:r>
              <a:rPr lang="en-US" sz="1942">
                <a:solidFill>
                  <a:srgbClr val="0A0A0A"/>
                </a:solidFill>
                <a:latin typeface="Alatsi"/>
                <a:ea typeface="Alatsi"/>
                <a:cs typeface="Alatsi"/>
                <a:sym typeface="Alatsi"/>
              </a:rPr>
              <a:t>Why to use Wireless HART </a:t>
            </a:r>
          </a:p>
          <a:p>
            <a:pPr algn="ctr">
              <a:lnSpc>
                <a:spcPts val="2719"/>
              </a:lnSpc>
              <a:spcBef>
                <a:spcPct val="0"/>
              </a:spcBef>
            </a:pPr>
            <a:r>
              <a:rPr lang="en-US" sz="1942">
                <a:solidFill>
                  <a:srgbClr val="0A0A0A"/>
                </a:solidFill>
                <a:latin typeface="Alatsi"/>
                <a:ea typeface="Alatsi"/>
                <a:cs typeface="Alatsi"/>
                <a:sym typeface="Alatsi"/>
              </a:rPr>
              <a:t>Is it really better?</a:t>
            </a:r>
          </a:p>
        </p:txBody>
      </p:sp>
      <p:sp>
        <p:nvSpPr>
          <p:cNvPr id="23" name="TextBox 23"/>
          <p:cNvSpPr txBox="1"/>
          <p:nvPr/>
        </p:nvSpPr>
        <p:spPr>
          <a:xfrm>
            <a:off x="900946" y="6933082"/>
            <a:ext cx="14758385" cy="2269498"/>
          </a:xfrm>
          <a:prstGeom prst="rect">
            <a:avLst/>
          </a:prstGeom>
        </p:spPr>
        <p:txBody>
          <a:bodyPr lIns="0" tIns="0" rIns="0" bIns="0" rtlCol="0" anchor="t">
            <a:spAutoFit/>
          </a:bodyPr>
          <a:lstStyle/>
          <a:p>
            <a:pPr marL="464118" lvl="1" indent="-232059" algn="l">
              <a:lnSpc>
                <a:spcPts val="3009"/>
              </a:lnSpc>
              <a:buFont typeface="Arial"/>
              <a:buChar char="•"/>
            </a:pPr>
            <a:r>
              <a:rPr lang="en-US" sz="2149" dirty="0">
                <a:solidFill>
                  <a:srgbClr val="000000"/>
                </a:solidFill>
                <a:latin typeface="Alatsi"/>
                <a:ea typeface="Alatsi"/>
                <a:cs typeface="Alatsi"/>
                <a:sym typeface="Alatsi"/>
              </a:rPr>
              <a:t>Wireless HART transmits multiple variables and diagnostics, unlike 4–20 mA which carries only one signal.</a:t>
            </a:r>
          </a:p>
          <a:p>
            <a:pPr marL="464118" lvl="1" indent="-232059" algn="l">
              <a:lnSpc>
                <a:spcPts val="3009"/>
              </a:lnSpc>
              <a:buFont typeface="Arial"/>
              <a:buChar char="•"/>
            </a:pPr>
            <a:r>
              <a:rPr lang="en-US" sz="2149" dirty="0">
                <a:solidFill>
                  <a:srgbClr val="000000"/>
                </a:solidFill>
                <a:latin typeface="Alatsi"/>
                <a:ea typeface="Alatsi"/>
                <a:cs typeface="Alatsi"/>
                <a:sym typeface="Alatsi"/>
              </a:rPr>
              <a:t> It forms a self-healing mesh network, ensuring reliable communication even if one path fails.</a:t>
            </a:r>
          </a:p>
          <a:p>
            <a:pPr marL="464118" lvl="1" indent="-232059" algn="l">
              <a:lnSpc>
                <a:spcPts val="3009"/>
              </a:lnSpc>
              <a:buFont typeface="Arial"/>
              <a:buChar char="•"/>
            </a:pPr>
            <a:r>
              <a:rPr lang="en-US" sz="2149" dirty="0">
                <a:solidFill>
                  <a:srgbClr val="000000"/>
                </a:solidFill>
                <a:latin typeface="Alatsi"/>
                <a:ea typeface="Alatsi"/>
                <a:cs typeface="Alatsi"/>
                <a:sym typeface="Alatsi"/>
              </a:rPr>
              <a:t> Devices can be monitored, configured, and diagnosed remotely without physical access.</a:t>
            </a:r>
          </a:p>
          <a:p>
            <a:pPr marL="464118" lvl="1" indent="-232059" algn="l">
              <a:lnSpc>
                <a:spcPts val="3009"/>
              </a:lnSpc>
              <a:buFont typeface="Arial"/>
              <a:buChar char="•"/>
            </a:pPr>
            <a:r>
              <a:rPr lang="en-US" sz="2149" dirty="0">
                <a:solidFill>
                  <a:srgbClr val="000000"/>
                </a:solidFill>
                <a:latin typeface="Alatsi"/>
                <a:ea typeface="Alatsi"/>
                <a:cs typeface="Alatsi"/>
                <a:sym typeface="Alatsi"/>
              </a:rPr>
              <a:t> It eliminates extensive wiring, cutting installation time and cost in hazardous or remote areas.</a:t>
            </a:r>
          </a:p>
          <a:p>
            <a:pPr marL="464118" lvl="1" indent="-232059" algn="l">
              <a:lnSpc>
                <a:spcPts val="3009"/>
              </a:lnSpc>
              <a:buFont typeface="Arial"/>
              <a:buChar char="•"/>
            </a:pPr>
            <a:r>
              <a:rPr lang="en-US" sz="2149" dirty="0">
                <a:solidFill>
                  <a:srgbClr val="000000"/>
                </a:solidFill>
                <a:latin typeface="Alatsi"/>
                <a:ea typeface="Alatsi"/>
                <a:cs typeface="Alatsi"/>
                <a:sym typeface="Alatsi"/>
              </a:rPr>
              <a:t> Battery-powered devices allow deployment where power and cabling are impractical.</a:t>
            </a:r>
          </a:p>
          <a:p>
            <a:pPr marL="464118" lvl="1" indent="-232059" algn="l">
              <a:lnSpc>
                <a:spcPts val="3009"/>
              </a:lnSpc>
              <a:buFont typeface="Arial"/>
              <a:buChar char="•"/>
            </a:pPr>
            <a:r>
              <a:rPr lang="en-US" sz="2149" dirty="0">
                <a:solidFill>
                  <a:srgbClr val="000000"/>
                </a:solidFill>
                <a:latin typeface="Alatsi"/>
                <a:ea typeface="Alatsi"/>
                <a:cs typeface="Alatsi"/>
                <a:sym typeface="Alatsi"/>
              </a:rPr>
              <a:t> The system is easily scalable and reconfigurable without disrupting existing infrastructure.</a:t>
            </a:r>
          </a:p>
        </p:txBody>
      </p:sp>
      <p:sp>
        <p:nvSpPr>
          <p:cNvPr id="24" name="Freeform 24"/>
          <p:cNvSpPr/>
          <p:nvPr/>
        </p:nvSpPr>
        <p:spPr>
          <a:xfrm>
            <a:off x="16369363" y="-520138"/>
            <a:ext cx="1918637" cy="2349954"/>
          </a:xfrm>
          <a:custGeom>
            <a:avLst/>
            <a:gdLst/>
            <a:ahLst/>
            <a:cxnLst/>
            <a:rect l="l" t="t" r="r" b="b"/>
            <a:pathLst>
              <a:path w="1918637" h="1829815">
                <a:moveTo>
                  <a:pt x="0" y="0"/>
                </a:moveTo>
                <a:lnTo>
                  <a:pt x="1918637" y="0"/>
                </a:lnTo>
                <a:lnTo>
                  <a:pt x="1918637" y="1829815"/>
                </a:lnTo>
                <a:lnTo>
                  <a:pt x="0" y="1829815"/>
                </a:lnTo>
                <a:lnTo>
                  <a:pt x="0" y="0"/>
                </a:lnTo>
                <a:close/>
              </a:path>
            </a:pathLst>
          </a:custGeom>
          <a:blipFill>
            <a:blip r:embed="rId6"/>
            <a:stretch>
              <a:fillRect t="-4805" r="-4535" b="-4805"/>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600450"/>
            <a:ext cx="10687050" cy="3086100"/>
            <a:chOff x="0" y="0"/>
            <a:chExt cx="2814696" cy="812800"/>
          </a:xfrm>
        </p:grpSpPr>
        <p:sp>
          <p:nvSpPr>
            <p:cNvPr id="3" name="Freeform 3"/>
            <p:cNvSpPr/>
            <p:nvPr/>
          </p:nvSpPr>
          <p:spPr>
            <a:xfrm>
              <a:off x="0" y="0"/>
              <a:ext cx="2814696" cy="812800"/>
            </a:xfrm>
            <a:custGeom>
              <a:avLst/>
              <a:gdLst/>
              <a:ahLst/>
              <a:cxnLst/>
              <a:rect l="l" t="t" r="r" b="b"/>
              <a:pathLst>
                <a:path w="2814696" h="812800">
                  <a:moveTo>
                    <a:pt x="0" y="0"/>
                  </a:moveTo>
                  <a:lnTo>
                    <a:pt x="2814696" y="0"/>
                  </a:lnTo>
                  <a:lnTo>
                    <a:pt x="2814696" y="812800"/>
                  </a:lnTo>
                  <a:lnTo>
                    <a:pt x="0" y="812800"/>
                  </a:lnTo>
                  <a:close/>
                </a:path>
              </a:pathLst>
            </a:custGeom>
            <a:solidFill>
              <a:srgbClr val="000000">
                <a:alpha val="0"/>
              </a:srgbClr>
            </a:solidFill>
          </p:spPr>
        </p:sp>
        <p:sp>
          <p:nvSpPr>
            <p:cNvPr id="4" name="TextBox 4"/>
            <p:cNvSpPr txBox="1"/>
            <p:nvPr/>
          </p:nvSpPr>
          <p:spPr>
            <a:xfrm>
              <a:off x="0" y="-38100"/>
              <a:ext cx="2814696" cy="850900"/>
            </a:xfrm>
            <a:prstGeom prst="rect">
              <a:avLst/>
            </a:prstGeom>
          </p:spPr>
          <p:txBody>
            <a:bodyPr lIns="50800" tIns="50800" rIns="50800" bIns="50800" rtlCol="0" anchor="ctr"/>
            <a:lstStyle/>
            <a:p>
              <a:pPr algn="ctr">
                <a:lnSpc>
                  <a:spcPts val="2719"/>
                </a:lnSpc>
              </a:pPr>
              <a:endParaRPr/>
            </a:p>
          </p:txBody>
        </p:sp>
      </p:grpSp>
      <p:grpSp>
        <p:nvGrpSpPr>
          <p:cNvPr id="5" name="Group 5"/>
          <p:cNvGrpSpPr/>
          <p:nvPr/>
        </p:nvGrpSpPr>
        <p:grpSpPr>
          <a:xfrm>
            <a:off x="97753" y="7599"/>
            <a:ext cx="18288000" cy="10287000"/>
            <a:chOff x="0" y="0"/>
            <a:chExt cx="4816593" cy="2709333"/>
          </a:xfrm>
        </p:grpSpPr>
        <p:sp>
          <p:nvSpPr>
            <p:cNvPr id="6" name="Freeform 6"/>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p:spPr>
        </p:sp>
        <p:sp>
          <p:nvSpPr>
            <p:cNvPr id="7" name="TextBox 7"/>
            <p:cNvSpPr txBox="1"/>
            <p:nvPr/>
          </p:nvSpPr>
          <p:spPr>
            <a:xfrm>
              <a:off x="0" y="-38100"/>
              <a:ext cx="4816593" cy="2747433"/>
            </a:xfrm>
            <a:prstGeom prst="rect">
              <a:avLst/>
            </a:prstGeom>
          </p:spPr>
          <p:txBody>
            <a:bodyPr lIns="50800" tIns="50800" rIns="50800" bIns="50800" rtlCol="0" anchor="ctr"/>
            <a:lstStyle/>
            <a:p>
              <a:pPr algn="ctr">
                <a:lnSpc>
                  <a:spcPts val="2719"/>
                </a:lnSpc>
              </a:pPr>
              <a:endParaRPr/>
            </a:p>
          </p:txBody>
        </p:sp>
      </p:grpSp>
      <p:sp>
        <p:nvSpPr>
          <p:cNvPr id="8" name="Freeform 8"/>
          <p:cNvSpPr/>
          <p:nvPr/>
        </p:nvSpPr>
        <p:spPr>
          <a:xfrm>
            <a:off x="2530058" y="7599"/>
            <a:ext cx="18288000" cy="6603272"/>
          </a:xfrm>
          <a:custGeom>
            <a:avLst/>
            <a:gdLst/>
            <a:ahLst/>
            <a:cxnLst/>
            <a:rect l="l" t="t" r="r" b="b"/>
            <a:pathLst>
              <a:path w="18288000" h="6603272">
                <a:moveTo>
                  <a:pt x="0" y="0"/>
                </a:moveTo>
                <a:lnTo>
                  <a:pt x="18288000" y="0"/>
                </a:lnTo>
                <a:lnTo>
                  <a:pt x="18288000" y="6603272"/>
                </a:lnTo>
                <a:lnTo>
                  <a:pt x="0" y="6603272"/>
                </a:lnTo>
                <a:lnTo>
                  <a:pt x="0" y="0"/>
                </a:lnTo>
                <a:close/>
              </a:path>
            </a:pathLst>
          </a:custGeom>
          <a:blipFill>
            <a:blip r:embed="rId2">
              <a:alphaModFix amt="27000"/>
            </a:blip>
            <a:stretch>
              <a:fillRect t="-40782" b="-66933"/>
            </a:stretch>
          </a:blipFill>
        </p:spPr>
        <p:txBody>
          <a:bodyPr/>
          <a:lstStyle/>
          <a:p>
            <a:endParaRPr lang="en-IN" dirty="0"/>
          </a:p>
        </p:txBody>
      </p:sp>
      <p:sp>
        <p:nvSpPr>
          <p:cNvPr id="9" name="Freeform 9"/>
          <p:cNvSpPr/>
          <p:nvPr/>
        </p:nvSpPr>
        <p:spPr>
          <a:xfrm>
            <a:off x="8050" y="7599"/>
            <a:ext cx="4954317" cy="3592851"/>
          </a:xfrm>
          <a:custGeom>
            <a:avLst/>
            <a:gdLst/>
            <a:ahLst/>
            <a:cxnLst/>
            <a:rect l="l" t="t" r="r" b="b"/>
            <a:pathLst>
              <a:path w="4954317" h="3592851">
                <a:moveTo>
                  <a:pt x="0" y="0"/>
                </a:moveTo>
                <a:lnTo>
                  <a:pt x="4954317" y="0"/>
                </a:lnTo>
                <a:lnTo>
                  <a:pt x="4954317" y="3592851"/>
                </a:lnTo>
                <a:lnTo>
                  <a:pt x="0" y="3592851"/>
                </a:lnTo>
                <a:lnTo>
                  <a:pt x="0" y="0"/>
                </a:lnTo>
                <a:close/>
              </a:path>
            </a:pathLst>
          </a:custGeom>
          <a:blipFill>
            <a:blip r:embed="rId3"/>
            <a:stretch>
              <a:fillRect l="-49442" t="-3973" r="-49291" b="-50174"/>
            </a:stretch>
          </a:blipFill>
        </p:spPr>
      </p:sp>
      <p:sp>
        <p:nvSpPr>
          <p:cNvPr id="10" name="Freeform 10"/>
          <p:cNvSpPr/>
          <p:nvPr/>
        </p:nvSpPr>
        <p:spPr>
          <a:xfrm>
            <a:off x="5890398" y="75711"/>
            <a:ext cx="661894" cy="952989"/>
          </a:xfrm>
          <a:custGeom>
            <a:avLst/>
            <a:gdLst/>
            <a:ahLst/>
            <a:cxnLst/>
            <a:rect l="l" t="t" r="r" b="b"/>
            <a:pathLst>
              <a:path w="661894" h="952989">
                <a:moveTo>
                  <a:pt x="0" y="0"/>
                </a:moveTo>
                <a:lnTo>
                  <a:pt x="661894" y="0"/>
                </a:lnTo>
                <a:lnTo>
                  <a:pt x="661894" y="952989"/>
                </a:lnTo>
                <a:lnTo>
                  <a:pt x="0" y="952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110124" y="4920944"/>
            <a:ext cx="2936597" cy="3957640"/>
          </a:xfrm>
          <a:custGeom>
            <a:avLst/>
            <a:gdLst/>
            <a:ahLst/>
            <a:cxnLst/>
            <a:rect l="l" t="t" r="r" b="b"/>
            <a:pathLst>
              <a:path w="2936597" h="3957640">
                <a:moveTo>
                  <a:pt x="0" y="0"/>
                </a:moveTo>
                <a:lnTo>
                  <a:pt x="2936597" y="0"/>
                </a:lnTo>
                <a:lnTo>
                  <a:pt x="2936597" y="3957640"/>
                </a:lnTo>
                <a:lnTo>
                  <a:pt x="0" y="3957640"/>
                </a:lnTo>
                <a:lnTo>
                  <a:pt x="0" y="0"/>
                </a:lnTo>
                <a:close/>
              </a:path>
            </a:pathLst>
          </a:custGeom>
          <a:blipFill>
            <a:blip r:embed="rId6"/>
            <a:stretch>
              <a:fillRect l="-1261" r="-98303" b="-11059"/>
            </a:stretch>
          </a:blipFill>
        </p:spPr>
      </p:sp>
      <p:sp>
        <p:nvSpPr>
          <p:cNvPr id="12" name="Freeform 12"/>
          <p:cNvSpPr/>
          <p:nvPr/>
        </p:nvSpPr>
        <p:spPr>
          <a:xfrm>
            <a:off x="16459200" y="70478"/>
            <a:ext cx="1828800" cy="1337938"/>
          </a:xfrm>
          <a:custGeom>
            <a:avLst/>
            <a:gdLst/>
            <a:ahLst/>
            <a:cxnLst/>
            <a:rect l="l" t="t" r="r" b="b"/>
            <a:pathLst>
              <a:path w="1717627" h="1230220">
                <a:moveTo>
                  <a:pt x="0" y="0"/>
                </a:moveTo>
                <a:lnTo>
                  <a:pt x="1717628" y="0"/>
                </a:lnTo>
                <a:lnTo>
                  <a:pt x="1717628" y="1230220"/>
                </a:lnTo>
                <a:lnTo>
                  <a:pt x="0" y="1230220"/>
                </a:lnTo>
                <a:lnTo>
                  <a:pt x="0" y="0"/>
                </a:lnTo>
                <a:close/>
              </a:path>
            </a:pathLst>
          </a:custGeom>
          <a:blipFill>
            <a:blip r:embed="rId7"/>
            <a:stretch>
              <a:fillRect t="-22976" r="-4535" b="-22976"/>
            </a:stretch>
          </a:blipFill>
          <a:ln cap="sq">
            <a:noFill/>
            <a:prstDash val="solid"/>
            <a:miter/>
          </a:ln>
        </p:spPr>
      </p:sp>
      <p:sp>
        <p:nvSpPr>
          <p:cNvPr id="13" name="Freeform 13"/>
          <p:cNvSpPr/>
          <p:nvPr/>
        </p:nvSpPr>
        <p:spPr>
          <a:xfrm>
            <a:off x="5683987" y="8256391"/>
            <a:ext cx="206411" cy="292782"/>
          </a:xfrm>
          <a:custGeom>
            <a:avLst/>
            <a:gdLst/>
            <a:ahLst/>
            <a:cxnLst/>
            <a:rect l="l" t="t" r="r" b="b"/>
            <a:pathLst>
              <a:path w="206411" h="292782">
                <a:moveTo>
                  <a:pt x="0" y="0"/>
                </a:moveTo>
                <a:lnTo>
                  <a:pt x="206411" y="0"/>
                </a:lnTo>
                <a:lnTo>
                  <a:pt x="206411" y="292782"/>
                </a:lnTo>
                <a:lnTo>
                  <a:pt x="0" y="2927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97753" y="3562350"/>
            <a:ext cx="15306721" cy="6700315"/>
          </a:xfrm>
          <a:prstGeom prst="rect">
            <a:avLst/>
          </a:prstGeom>
        </p:spPr>
        <p:txBody>
          <a:bodyPr lIns="0" tIns="0" rIns="0" bIns="0" rtlCol="0" anchor="t">
            <a:spAutoFit/>
          </a:bodyPr>
          <a:lstStyle/>
          <a:p>
            <a:pPr algn="ctr">
              <a:lnSpc>
                <a:spcPts val="3510"/>
              </a:lnSpc>
            </a:pPr>
            <a:r>
              <a:rPr lang="en-US" sz="2700">
                <a:solidFill>
                  <a:srgbClr val="000000"/>
                </a:solidFill>
                <a:latin typeface="Alfa Slab One"/>
                <a:ea typeface="Alfa Slab One"/>
                <a:cs typeface="Alfa Slab One"/>
                <a:sym typeface="Alfa Slab One"/>
              </a:rPr>
              <a:t>🛢️💥</a:t>
            </a:r>
            <a:r>
              <a:rPr lang="en-US" sz="2700">
                <a:solidFill>
                  <a:srgbClr val="FF914D"/>
                </a:solidFill>
                <a:latin typeface="Alfa Slab One"/>
                <a:ea typeface="Alfa Slab One"/>
                <a:cs typeface="Alfa Slab One"/>
                <a:sym typeface="Alfa Slab One"/>
              </a:rPr>
              <a:t> </a:t>
            </a:r>
            <a:r>
              <a:rPr lang="en-US" sz="2700" u="sng">
                <a:solidFill>
                  <a:srgbClr val="000000"/>
                </a:solidFill>
                <a:latin typeface="Alfa Slab One"/>
                <a:ea typeface="Alfa Slab One"/>
                <a:cs typeface="Alfa Slab One"/>
                <a:sym typeface="Alfa Slab One"/>
              </a:rPr>
              <a:t>Fire Detectors</a:t>
            </a:r>
          </a:p>
          <a:p>
            <a:pPr algn="ctr">
              <a:lnSpc>
                <a:spcPts val="3380"/>
              </a:lnSpc>
            </a:pPr>
            <a:r>
              <a:rPr lang="en-US" sz="2600">
                <a:solidFill>
                  <a:srgbClr val="000000"/>
                </a:solidFill>
                <a:latin typeface="Alatsi"/>
                <a:ea typeface="Alatsi"/>
                <a:cs typeface="Alatsi"/>
                <a:sym typeface="Alatsi"/>
              </a:rPr>
              <a:t>💨</a:t>
            </a:r>
            <a:r>
              <a:rPr lang="en-US" sz="2600" u="sng">
                <a:solidFill>
                  <a:srgbClr val="000000"/>
                </a:solidFill>
                <a:latin typeface="Alatsi"/>
                <a:ea typeface="Alatsi"/>
                <a:cs typeface="Alatsi"/>
                <a:sym typeface="Alatsi"/>
              </a:rPr>
              <a:t>Smoke Detectors (DSO, DSI, DSM)</a:t>
            </a:r>
          </a:p>
          <a:p>
            <a:pPr marL="539749" lvl="1" indent="-269875" algn="just">
              <a:lnSpc>
                <a:spcPts val="3249"/>
              </a:lnSpc>
              <a:buFont typeface="Arial"/>
              <a:buChar char="•"/>
            </a:pPr>
            <a:r>
              <a:rPr lang="en-US" sz="2499" u="sng">
                <a:solidFill>
                  <a:srgbClr val="000000"/>
                </a:solidFill>
                <a:latin typeface="Alatsi"/>
                <a:ea typeface="Alatsi"/>
                <a:cs typeface="Alatsi"/>
                <a:sym typeface="Alatsi"/>
              </a:rPr>
              <a:t>Optical (DSO)</a:t>
            </a:r>
            <a:r>
              <a:rPr lang="en-US" sz="2499">
                <a:solidFill>
                  <a:srgbClr val="000000"/>
                </a:solidFill>
                <a:latin typeface="Alatsi"/>
                <a:ea typeface="Alatsi"/>
                <a:cs typeface="Alatsi"/>
                <a:sym typeface="Alatsi"/>
              </a:rPr>
              <a:t>:  Infrared light scattering when smoke particles enter sample volume.</a:t>
            </a:r>
          </a:p>
          <a:p>
            <a:pPr marL="539749" lvl="1" indent="-269875" algn="l">
              <a:lnSpc>
                <a:spcPts val="3249"/>
              </a:lnSpc>
              <a:buFont typeface="Arial"/>
              <a:buChar char="•"/>
            </a:pPr>
            <a:r>
              <a:rPr lang="en-US" sz="2499" u="sng">
                <a:solidFill>
                  <a:srgbClr val="000000"/>
                </a:solidFill>
                <a:latin typeface="Alatsi"/>
                <a:ea typeface="Alatsi"/>
                <a:cs typeface="Alatsi"/>
                <a:sym typeface="Alatsi"/>
              </a:rPr>
              <a:t>Ionization (DSI)</a:t>
            </a:r>
            <a:r>
              <a:rPr lang="en-US" sz="2499">
                <a:solidFill>
                  <a:srgbClr val="000000"/>
                </a:solidFill>
                <a:latin typeface="Alatsi"/>
                <a:ea typeface="Alatsi"/>
                <a:cs typeface="Alatsi"/>
                <a:sym typeface="Alatsi"/>
              </a:rPr>
              <a:t>:  Americium-241 ionizes air; smoke reduces current → triggers alarm.</a:t>
            </a:r>
          </a:p>
          <a:p>
            <a:pPr marL="539749" lvl="1" indent="-269875" algn="l">
              <a:lnSpc>
                <a:spcPts val="3249"/>
              </a:lnSpc>
              <a:buFont typeface="Arial"/>
              <a:buChar char="•"/>
            </a:pPr>
            <a:r>
              <a:rPr lang="en-US" sz="2499" u="sng">
                <a:solidFill>
                  <a:srgbClr val="000000"/>
                </a:solidFill>
                <a:latin typeface="Alatsi"/>
                <a:ea typeface="Alatsi"/>
                <a:cs typeface="Alatsi"/>
                <a:sym typeface="Alatsi"/>
              </a:rPr>
              <a:t>Multisensor (DSM)</a:t>
            </a:r>
            <a:r>
              <a:rPr lang="en-US" sz="2499">
                <a:solidFill>
                  <a:srgbClr val="000000"/>
                </a:solidFill>
                <a:latin typeface="Alatsi"/>
                <a:ea typeface="Alatsi"/>
                <a:cs typeface="Alatsi"/>
                <a:sym typeface="Alatsi"/>
              </a:rPr>
              <a:t>:  Combines optical and thermal sensing via microcontroller logic.</a:t>
            </a:r>
          </a:p>
          <a:p>
            <a:pPr algn="ctr">
              <a:lnSpc>
                <a:spcPts val="3380"/>
              </a:lnSpc>
            </a:pPr>
            <a:r>
              <a:rPr lang="en-US" sz="2600">
                <a:solidFill>
                  <a:srgbClr val="000000"/>
                </a:solidFill>
                <a:latin typeface="Alatsi"/>
                <a:ea typeface="Alatsi"/>
                <a:cs typeface="Alatsi"/>
                <a:sym typeface="Alatsi"/>
              </a:rPr>
              <a:t>🌡️</a:t>
            </a:r>
            <a:r>
              <a:rPr lang="en-US" sz="2600" u="sng">
                <a:solidFill>
                  <a:srgbClr val="000000"/>
                </a:solidFill>
                <a:latin typeface="Alatsi"/>
                <a:ea typeface="Alatsi"/>
                <a:cs typeface="Alatsi"/>
                <a:sym typeface="Alatsi"/>
              </a:rPr>
              <a:t>Heat Detectors (DHR, DHE)</a:t>
            </a:r>
          </a:p>
          <a:p>
            <a:pPr marL="539749" lvl="1" indent="-269875" algn="just">
              <a:lnSpc>
                <a:spcPts val="3249"/>
              </a:lnSpc>
              <a:buFont typeface="Arial"/>
              <a:buChar char="•"/>
            </a:pPr>
            <a:r>
              <a:rPr lang="en-US" sz="2499" u="sng">
                <a:solidFill>
                  <a:srgbClr val="000000"/>
                </a:solidFill>
                <a:latin typeface="Alatsi"/>
                <a:ea typeface="Alatsi"/>
                <a:cs typeface="Alatsi"/>
                <a:sym typeface="Alatsi"/>
              </a:rPr>
              <a:t>Rate-of-Rise (DHR):</a:t>
            </a:r>
            <a:r>
              <a:rPr lang="en-US" sz="2499">
                <a:solidFill>
                  <a:srgbClr val="000000"/>
                </a:solidFill>
                <a:latin typeface="Alatsi"/>
                <a:ea typeface="Alatsi"/>
                <a:cs typeface="Alatsi"/>
                <a:sym typeface="Alatsi"/>
              </a:rPr>
              <a:t>  Voltage change between two thermistors in bridge circuit.</a:t>
            </a:r>
          </a:p>
          <a:p>
            <a:pPr marL="539749" lvl="1" indent="-269875" algn="just">
              <a:lnSpc>
                <a:spcPts val="3249"/>
              </a:lnSpc>
              <a:buFont typeface="Arial"/>
              <a:buChar char="•"/>
            </a:pPr>
            <a:r>
              <a:rPr lang="en-US" sz="2499" u="sng">
                <a:solidFill>
                  <a:srgbClr val="000000"/>
                </a:solidFill>
                <a:latin typeface="Alatsi"/>
                <a:ea typeface="Alatsi"/>
                <a:cs typeface="Alatsi"/>
                <a:sym typeface="Alatsi"/>
              </a:rPr>
              <a:t>Linear (DHE)</a:t>
            </a:r>
            <a:r>
              <a:rPr lang="en-US" sz="2499">
                <a:solidFill>
                  <a:srgbClr val="000000"/>
                </a:solidFill>
                <a:latin typeface="Alatsi"/>
                <a:ea typeface="Alatsi"/>
                <a:cs typeface="Alatsi"/>
                <a:sym typeface="Alatsi"/>
              </a:rPr>
              <a:t>:   Resistance drop in NTC polymer insulation triggers interface unit.</a:t>
            </a:r>
          </a:p>
          <a:p>
            <a:pPr algn="ctr">
              <a:lnSpc>
                <a:spcPts val="3380"/>
              </a:lnSpc>
            </a:pPr>
            <a:r>
              <a:rPr lang="en-US" sz="2600">
                <a:solidFill>
                  <a:srgbClr val="000000"/>
                </a:solidFill>
                <a:latin typeface="Alatsi"/>
                <a:ea typeface="Alatsi"/>
                <a:cs typeface="Alatsi"/>
                <a:sym typeface="Alatsi"/>
              </a:rPr>
              <a:t>🔥</a:t>
            </a:r>
            <a:r>
              <a:rPr lang="en-US" sz="2600" u="sng">
                <a:solidFill>
                  <a:srgbClr val="000000"/>
                </a:solidFill>
                <a:latin typeface="Alatsi"/>
                <a:ea typeface="Alatsi"/>
                <a:cs typeface="Alatsi"/>
                <a:sym typeface="Alatsi"/>
              </a:rPr>
              <a:t>Flame Detectors (DFI, DFX)</a:t>
            </a:r>
          </a:p>
          <a:p>
            <a:pPr marL="539749" lvl="1" indent="-269875" algn="l">
              <a:lnSpc>
                <a:spcPts val="3249"/>
              </a:lnSpc>
              <a:buFont typeface="Arial"/>
              <a:buChar char="•"/>
            </a:pPr>
            <a:r>
              <a:rPr lang="en-US" sz="2499" u="sng">
                <a:solidFill>
                  <a:srgbClr val="000000"/>
                </a:solidFill>
                <a:latin typeface="Alatsi"/>
                <a:ea typeface="Alatsi"/>
                <a:cs typeface="Alatsi"/>
                <a:sym typeface="Alatsi"/>
              </a:rPr>
              <a:t>IR (DFI)</a:t>
            </a:r>
            <a:r>
              <a:rPr lang="en-US" sz="2499">
                <a:solidFill>
                  <a:srgbClr val="000000"/>
                </a:solidFill>
                <a:latin typeface="Alatsi"/>
                <a:ea typeface="Alatsi"/>
                <a:cs typeface="Alatsi"/>
                <a:sym typeface="Alatsi"/>
              </a:rPr>
              <a:t>:   Triple-band IR sensing CO₂ emission (4.2–4.6 µm) &amp; flicker analysis.</a:t>
            </a:r>
          </a:p>
          <a:p>
            <a:pPr marL="539749" lvl="1" indent="-269875" algn="l">
              <a:lnSpc>
                <a:spcPts val="3249"/>
              </a:lnSpc>
              <a:buFont typeface="Arial"/>
              <a:buChar char="•"/>
            </a:pPr>
            <a:r>
              <a:rPr lang="en-US" sz="2499" u="sng">
                <a:solidFill>
                  <a:srgbClr val="000000"/>
                </a:solidFill>
                <a:latin typeface="Alatsi"/>
                <a:ea typeface="Alatsi"/>
                <a:cs typeface="Alatsi"/>
                <a:sym typeface="Alatsi"/>
              </a:rPr>
              <a:t>UV/IR (DFX</a:t>
            </a:r>
            <a:r>
              <a:rPr lang="en-US" sz="2499">
                <a:solidFill>
                  <a:srgbClr val="000000"/>
                </a:solidFill>
                <a:latin typeface="Alatsi"/>
                <a:ea typeface="Alatsi"/>
                <a:cs typeface="Alatsi"/>
                <a:sym typeface="Alatsi"/>
              </a:rPr>
              <a:t>):   Detects UV/IR electromagnetic radiation—sensitive to flammable liquids.</a:t>
            </a:r>
          </a:p>
          <a:p>
            <a:pPr algn="ctr">
              <a:lnSpc>
                <a:spcPts val="3380"/>
              </a:lnSpc>
            </a:pPr>
            <a:r>
              <a:rPr lang="en-US" sz="2600" u="sng">
                <a:solidFill>
                  <a:srgbClr val="000000"/>
                </a:solidFill>
                <a:latin typeface="Alatsi"/>
                <a:ea typeface="Alatsi"/>
                <a:cs typeface="Alatsi"/>
                <a:sym typeface="Alatsi"/>
              </a:rPr>
              <a:t>Gas Detectors (DGC, DGT)</a:t>
            </a:r>
          </a:p>
          <a:p>
            <a:pPr marL="539749" lvl="1" indent="-269875" algn="l">
              <a:lnSpc>
                <a:spcPts val="3249"/>
              </a:lnSpc>
              <a:buFont typeface="Arial"/>
              <a:buChar char="•"/>
            </a:pPr>
            <a:r>
              <a:rPr lang="en-US" sz="2499" u="sng">
                <a:solidFill>
                  <a:srgbClr val="000000"/>
                </a:solidFill>
                <a:latin typeface="Alatsi"/>
                <a:ea typeface="Alatsi"/>
                <a:cs typeface="Alatsi"/>
                <a:sym typeface="Alatsi"/>
              </a:rPr>
              <a:t>Combustible Gas Detector(DGC)</a:t>
            </a:r>
            <a:r>
              <a:rPr lang="en-US" sz="2499">
                <a:solidFill>
                  <a:srgbClr val="000000"/>
                </a:solidFill>
                <a:latin typeface="Alatsi"/>
                <a:ea typeface="Alatsi"/>
                <a:cs typeface="Alatsi"/>
                <a:sym typeface="Alatsi"/>
              </a:rPr>
              <a:t>: Detects hydrocarbon gases by measuring the heat of oxidation (catalytic sensor) or IR light absorption specific to flammable gas molecules.</a:t>
            </a:r>
          </a:p>
          <a:p>
            <a:pPr marL="568303" lvl="1" indent="-284152" algn="l">
              <a:lnSpc>
                <a:spcPts val="3421"/>
              </a:lnSpc>
              <a:buFont typeface="Arial"/>
              <a:buChar char="•"/>
            </a:pPr>
            <a:r>
              <a:rPr lang="en-US" sz="2632" u="sng">
                <a:solidFill>
                  <a:srgbClr val="000000"/>
                </a:solidFill>
                <a:latin typeface="Alatsi"/>
                <a:ea typeface="Alatsi"/>
                <a:cs typeface="Alatsi"/>
                <a:sym typeface="Alatsi"/>
              </a:rPr>
              <a:t>Toxic Gas Detector(DGT)</a:t>
            </a:r>
            <a:r>
              <a:rPr lang="en-US" sz="2632">
                <a:solidFill>
                  <a:srgbClr val="000000"/>
                </a:solidFill>
                <a:latin typeface="Alatsi"/>
                <a:ea typeface="Alatsi"/>
                <a:cs typeface="Alatsi"/>
                <a:sym typeface="Alatsi"/>
              </a:rPr>
              <a:t>: Detects toxic gases like H₂S or CO using electrochemical sensors that produce current from gas-specific redox reactions.</a:t>
            </a:r>
          </a:p>
        </p:txBody>
      </p:sp>
      <p:sp>
        <p:nvSpPr>
          <p:cNvPr id="15" name="TextBox 15"/>
          <p:cNvSpPr txBox="1"/>
          <p:nvPr/>
        </p:nvSpPr>
        <p:spPr>
          <a:xfrm>
            <a:off x="6552292" y="70479"/>
            <a:ext cx="8212114" cy="888005"/>
          </a:xfrm>
          <a:prstGeom prst="rect">
            <a:avLst/>
          </a:prstGeom>
        </p:spPr>
        <p:txBody>
          <a:bodyPr lIns="0" tIns="0" rIns="0" bIns="0" rtlCol="0" anchor="t">
            <a:spAutoFit/>
          </a:bodyPr>
          <a:lstStyle/>
          <a:p>
            <a:pPr algn="ctr">
              <a:lnSpc>
                <a:spcPts val="7229"/>
              </a:lnSpc>
              <a:spcBef>
                <a:spcPct val="0"/>
              </a:spcBef>
            </a:pPr>
            <a:r>
              <a:rPr lang="en-US" sz="5164" u="sng">
                <a:solidFill>
                  <a:srgbClr val="FF5757"/>
                </a:solidFill>
                <a:latin typeface="Alatsi"/>
                <a:ea typeface="Alatsi"/>
                <a:cs typeface="Alatsi"/>
                <a:sym typeface="Alatsi"/>
              </a:rPr>
              <a:t>DTA F&amp;G System-Overview</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7691"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719"/>
                </a:lnSpc>
              </a:pPr>
              <a:endParaRPr/>
            </a:p>
          </p:txBody>
        </p:sp>
      </p:grpSp>
      <p:sp>
        <p:nvSpPr>
          <p:cNvPr id="5" name="Freeform 5"/>
          <p:cNvSpPr/>
          <p:nvPr/>
        </p:nvSpPr>
        <p:spPr>
          <a:xfrm>
            <a:off x="-695161" y="755098"/>
            <a:ext cx="18302547" cy="10287000"/>
          </a:xfrm>
          <a:custGeom>
            <a:avLst/>
            <a:gdLst/>
            <a:ahLst/>
            <a:cxnLst/>
            <a:rect l="l" t="t" r="r" b="b"/>
            <a:pathLst>
              <a:path w="18302547" h="10287000">
                <a:moveTo>
                  <a:pt x="0" y="0"/>
                </a:moveTo>
                <a:lnTo>
                  <a:pt x="18302547" y="0"/>
                </a:lnTo>
                <a:lnTo>
                  <a:pt x="18302547" y="10287000"/>
                </a:lnTo>
                <a:lnTo>
                  <a:pt x="0" y="10287000"/>
                </a:lnTo>
                <a:lnTo>
                  <a:pt x="0" y="0"/>
                </a:lnTo>
                <a:close/>
              </a:path>
            </a:pathLst>
          </a:custGeom>
          <a:blipFill>
            <a:blip r:embed="rId2">
              <a:alphaModFix amt="0"/>
            </a:blip>
            <a:stretch>
              <a:fillRect l="-6286" t="-4854" b="-1347"/>
            </a:stretch>
          </a:blipFill>
        </p:spPr>
      </p:sp>
      <p:sp>
        <p:nvSpPr>
          <p:cNvPr id="6" name="Freeform 6"/>
          <p:cNvSpPr/>
          <p:nvPr/>
        </p:nvSpPr>
        <p:spPr>
          <a:xfrm>
            <a:off x="11201400" y="5562600"/>
            <a:ext cx="7095948" cy="4724400"/>
          </a:xfrm>
          <a:custGeom>
            <a:avLst/>
            <a:gdLst/>
            <a:ahLst/>
            <a:cxnLst/>
            <a:rect l="l" t="t" r="r" b="b"/>
            <a:pathLst>
              <a:path w="7172148" h="5143500">
                <a:moveTo>
                  <a:pt x="0" y="0"/>
                </a:moveTo>
                <a:lnTo>
                  <a:pt x="7172148" y="0"/>
                </a:lnTo>
                <a:lnTo>
                  <a:pt x="7172148" y="5143500"/>
                </a:lnTo>
                <a:lnTo>
                  <a:pt x="0" y="5143500"/>
                </a:lnTo>
                <a:lnTo>
                  <a:pt x="0" y="0"/>
                </a:lnTo>
                <a:close/>
              </a:path>
            </a:pathLst>
          </a:custGeom>
          <a:blipFill>
            <a:blip r:embed="rId3"/>
            <a:stretch>
              <a:fillRect t="-957" r="-323" b="-3960"/>
            </a:stretch>
          </a:blipFill>
        </p:spPr>
      </p:sp>
      <p:sp>
        <p:nvSpPr>
          <p:cNvPr id="7" name="TextBox 7"/>
          <p:cNvSpPr txBox="1"/>
          <p:nvPr/>
        </p:nvSpPr>
        <p:spPr>
          <a:xfrm>
            <a:off x="0" y="933450"/>
            <a:ext cx="15730171" cy="9510465"/>
          </a:xfrm>
          <a:prstGeom prst="rect">
            <a:avLst/>
          </a:prstGeom>
        </p:spPr>
        <p:txBody>
          <a:bodyPr lIns="0" tIns="0" rIns="0" bIns="0" rtlCol="0" anchor="t">
            <a:spAutoFit/>
          </a:bodyPr>
          <a:lstStyle/>
          <a:p>
            <a:pPr algn="just">
              <a:lnSpc>
                <a:spcPts val="3041"/>
              </a:lnSpc>
            </a:pPr>
            <a:r>
              <a:rPr lang="en-US" sz="2172" b="1" dirty="0">
                <a:solidFill>
                  <a:srgbClr val="000000"/>
                </a:solidFill>
                <a:latin typeface="Gill Sans Display Ultra-Bold"/>
                <a:ea typeface="Gill Sans Display Ultra-Bold"/>
                <a:cs typeface="Gill Sans Display Ultra-Bold"/>
                <a:sym typeface="Gill Sans Display Ultra-Bold"/>
              </a:rPr>
              <a:t>🏗 </a:t>
            </a:r>
            <a:r>
              <a:rPr lang="en-US" sz="2172" b="1" u="sng" dirty="0">
                <a:solidFill>
                  <a:srgbClr val="000000"/>
                </a:solidFill>
                <a:latin typeface="Gill Sans Display Ultra-Bold"/>
                <a:ea typeface="Gill Sans Display Ultra-Bold"/>
                <a:cs typeface="Gill Sans Display Ultra-Bold"/>
                <a:sym typeface="Gill Sans Display Ultra-Bold"/>
              </a:rPr>
              <a:t>System Architecture</a:t>
            </a:r>
          </a:p>
          <a:p>
            <a:pPr marL="447400" lvl="1" indent="-223700" algn="just">
              <a:lnSpc>
                <a:spcPts val="2901"/>
              </a:lnSpc>
              <a:buFont typeface="Arial"/>
              <a:buChar char="•"/>
            </a:pPr>
            <a:r>
              <a:rPr lang="en-US" sz="2072" dirty="0">
                <a:solidFill>
                  <a:srgbClr val="000000"/>
                </a:solidFill>
                <a:latin typeface="Alatsi"/>
                <a:ea typeface="Alatsi"/>
                <a:cs typeface="Alatsi"/>
                <a:sym typeface="Alatsi"/>
              </a:rPr>
              <a:t> Addressable Devices</a:t>
            </a:r>
          </a:p>
          <a:p>
            <a:pPr marL="425811" lvl="1" indent="-212905" algn="just">
              <a:lnSpc>
                <a:spcPts val="2761"/>
              </a:lnSpc>
              <a:buFont typeface="Arial"/>
              <a:buChar char="•"/>
            </a:pPr>
            <a:r>
              <a:rPr lang="en-US" sz="1972" dirty="0">
                <a:solidFill>
                  <a:srgbClr val="000000"/>
                </a:solidFill>
                <a:latin typeface="Alatsi"/>
                <a:ea typeface="Alatsi"/>
                <a:cs typeface="Alatsi"/>
                <a:sym typeface="Alatsi"/>
              </a:rPr>
              <a:t> These devices (like DSO, DSM, DFI, DMC) are connected in loops via MINERVA 80 or ELTEK controllers. Each controller can handle up to 10 loops, with each loop supporting up to 99 detectors. These devices are centrally managed and individually identified by the controller.</a:t>
            </a:r>
          </a:p>
          <a:p>
            <a:pPr marL="447400" lvl="1" indent="-223700" algn="just">
              <a:lnSpc>
                <a:spcPts val="2901"/>
              </a:lnSpc>
              <a:buFont typeface="Arial"/>
              <a:buChar char="•"/>
            </a:pPr>
            <a:r>
              <a:rPr lang="en-US" sz="2072" dirty="0">
                <a:solidFill>
                  <a:srgbClr val="000000"/>
                </a:solidFill>
                <a:latin typeface="Alatsi"/>
                <a:ea typeface="Alatsi"/>
                <a:cs typeface="Alatsi"/>
                <a:sym typeface="Alatsi"/>
              </a:rPr>
              <a:t>Non-Addressable Devices (Point-to-Point)</a:t>
            </a:r>
          </a:p>
          <a:p>
            <a:pPr marL="425811" lvl="1" indent="-212905" algn="just">
              <a:lnSpc>
                <a:spcPts val="2761"/>
              </a:lnSpc>
              <a:buFont typeface="Arial"/>
              <a:buChar char="•"/>
            </a:pPr>
            <a:r>
              <a:rPr lang="en-US" sz="1972" dirty="0">
                <a:solidFill>
                  <a:srgbClr val="000000"/>
                </a:solidFill>
                <a:latin typeface="Alatsi"/>
                <a:ea typeface="Alatsi"/>
                <a:cs typeface="Alatsi"/>
                <a:sym typeface="Alatsi"/>
              </a:rPr>
              <a:t> Devices like toxic gas detectors (DGT), combustible gas detectors (DGC, DGH, DGX), and flame/heat detectors are connected directly to the PLC I/O rack using dedicated analog inputs (typically 4–20 mA signals). These do not have digital addresses and are polled individually.</a:t>
            </a:r>
          </a:p>
          <a:p>
            <a:pPr algn="just">
              <a:lnSpc>
                <a:spcPts val="3041"/>
              </a:lnSpc>
            </a:pPr>
            <a:r>
              <a:rPr lang="en-US" sz="2172" b="1" dirty="0">
                <a:solidFill>
                  <a:srgbClr val="000000"/>
                </a:solidFill>
                <a:latin typeface="Gill Sans Display Ultra-Bold"/>
                <a:ea typeface="Gill Sans Display Ultra-Bold"/>
                <a:cs typeface="Gill Sans Display Ultra-Bold"/>
                <a:sym typeface="Gill Sans Display Ultra-Bold"/>
              </a:rPr>
              <a:t>🔄</a:t>
            </a:r>
            <a:r>
              <a:rPr lang="en-US" sz="2172" b="1" u="sng" dirty="0">
                <a:solidFill>
                  <a:srgbClr val="000000"/>
                </a:solidFill>
                <a:latin typeface="Gill Sans Display Ultra-Bold"/>
                <a:ea typeface="Gill Sans Display Ultra-Bold"/>
                <a:cs typeface="Gill Sans Display Ultra-Bold"/>
                <a:sym typeface="Gill Sans Display Ultra-Bold"/>
              </a:rPr>
              <a:t> Data Flow</a:t>
            </a:r>
          </a:p>
          <a:p>
            <a:pPr marL="425811" lvl="1" indent="-212905" algn="just">
              <a:lnSpc>
                <a:spcPts val="2761"/>
              </a:lnSpc>
              <a:buFont typeface="Arial"/>
              <a:buChar char="•"/>
            </a:pPr>
            <a:r>
              <a:rPr lang="en-US" sz="1972" dirty="0">
                <a:solidFill>
                  <a:srgbClr val="000000"/>
                </a:solidFill>
                <a:latin typeface="Alatsi"/>
                <a:ea typeface="Alatsi"/>
                <a:cs typeface="Alatsi"/>
                <a:sym typeface="Alatsi"/>
              </a:rPr>
              <a:t>Addressable detector data is processed by MIPLOC (Minerva Interface Programming Logic &amp; Control), which relays status to the PLC.</a:t>
            </a:r>
          </a:p>
          <a:p>
            <a:pPr marL="425811" lvl="1" indent="-212905" algn="just">
              <a:lnSpc>
                <a:spcPts val="2761"/>
              </a:lnSpc>
              <a:buFont typeface="Arial"/>
              <a:buChar char="•"/>
            </a:pPr>
            <a:r>
              <a:rPr lang="en-US" sz="1972" dirty="0">
                <a:solidFill>
                  <a:srgbClr val="000000"/>
                </a:solidFill>
                <a:latin typeface="Alatsi"/>
                <a:ea typeface="Alatsi"/>
                <a:cs typeface="Alatsi"/>
                <a:sym typeface="Alatsi"/>
              </a:rPr>
              <a:t>Non-addressable device data goes straight into the PLC via hardwired analog channels.</a:t>
            </a:r>
          </a:p>
          <a:p>
            <a:pPr marL="425811" lvl="1" indent="-212905" algn="just">
              <a:lnSpc>
                <a:spcPts val="2761"/>
              </a:lnSpc>
              <a:buFont typeface="Arial"/>
              <a:buChar char="•"/>
            </a:pPr>
            <a:r>
              <a:rPr lang="en-US" sz="1972" dirty="0">
                <a:solidFill>
                  <a:srgbClr val="000000"/>
                </a:solidFill>
                <a:latin typeface="Alatsi"/>
                <a:ea typeface="Alatsi"/>
                <a:cs typeface="Alatsi"/>
                <a:sym typeface="Alatsi"/>
              </a:rPr>
              <a:t>The PLC acts as the brain of the system, sending all status and alarm data to the Wonderware SCADA(Supervisory Control and Data Acquisition).</a:t>
            </a:r>
          </a:p>
          <a:p>
            <a:pPr marL="425811" lvl="1" indent="-212905" algn="just">
              <a:lnSpc>
                <a:spcPts val="2761"/>
              </a:lnSpc>
              <a:buFont typeface="Arial"/>
              <a:buChar char="•"/>
            </a:pPr>
            <a:r>
              <a:rPr lang="en-US" sz="1972" dirty="0">
                <a:solidFill>
                  <a:srgbClr val="000000"/>
                </a:solidFill>
                <a:latin typeface="Alatsi"/>
                <a:ea typeface="Alatsi"/>
                <a:cs typeface="Alatsi"/>
                <a:sym typeface="Alatsi"/>
              </a:rPr>
              <a:t>Communication between PLCs, workstations, and SCADA servers is done using Ethernet, with data transmitted through fiber optic cables across the plant.</a:t>
            </a:r>
          </a:p>
          <a:p>
            <a:pPr algn="just">
              <a:lnSpc>
                <a:spcPts val="3041"/>
              </a:lnSpc>
            </a:pPr>
            <a:r>
              <a:rPr lang="en-US" sz="2172" b="1" dirty="0">
                <a:solidFill>
                  <a:srgbClr val="000000"/>
                </a:solidFill>
                <a:latin typeface="Gill Sans Display Ultra-Bold"/>
                <a:ea typeface="Gill Sans Display Ultra-Bold"/>
                <a:cs typeface="Gill Sans Display Ultra-Bold"/>
                <a:sym typeface="Gill Sans Display Ultra-Bold"/>
              </a:rPr>
              <a:t>🖥 </a:t>
            </a:r>
            <a:r>
              <a:rPr lang="en-US" sz="2172" b="1" u="sng" dirty="0">
                <a:solidFill>
                  <a:srgbClr val="000000"/>
                </a:solidFill>
                <a:latin typeface="Gill Sans Display Ultra-Bold"/>
                <a:ea typeface="Gill Sans Display Ultra-Bold"/>
                <a:cs typeface="Gill Sans Display Ultra-Bold"/>
                <a:sym typeface="Gill Sans Display Ultra-Bold"/>
              </a:rPr>
              <a:t>SCADA – Wonderware Platform</a:t>
            </a:r>
          </a:p>
          <a:p>
            <a:pPr marL="425811" lvl="1" indent="-212905" algn="just">
              <a:lnSpc>
                <a:spcPts val="2761"/>
              </a:lnSpc>
              <a:buFont typeface="Arial"/>
              <a:buChar char="•"/>
            </a:pPr>
            <a:r>
              <a:rPr lang="en-US" sz="1972" dirty="0">
                <a:solidFill>
                  <a:srgbClr val="000000"/>
                </a:solidFill>
                <a:latin typeface="Alatsi"/>
                <a:ea typeface="Alatsi"/>
                <a:cs typeface="Alatsi"/>
                <a:sym typeface="Alatsi"/>
              </a:rPr>
              <a:t>Dedicated SCADA system separate from DCS, used solely for monitoring F&amp;G systems.</a:t>
            </a:r>
          </a:p>
          <a:p>
            <a:pPr marL="425811" lvl="1" indent="-212905" algn="just">
              <a:lnSpc>
                <a:spcPts val="2761"/>
              </a:lnSpc>
              <a:buFont typeface="Arial"/>
              <a:buChar char="•"/>
            </a:pPr>
            <a:r>
              <a:rPr lang="en-US" sz="1972" dirty="0">
                <a:solidFill>
                  <a:srgbClr val="000000"/>
                </a:solidFill>
                <a:latin typeface="Alatsi"/>
                <a:ea typeface="Alatsi"/>
                <a:cs typeface="Alatsi"/>
                <a:sym typeface="Alatsi"/>
              </a:rPr>
              <a:t>Uses 3-tier graphic visualization:</a:t>
            </a:r>
          </a:p>
          <a:p>
            <a:pPr marL="894801" lvl="2" indent="-298267" algn="just">
              <a:lnSpc>
                <a:spcPts val="2901"/>
              </a:lnSpc>
              <a:buFont typeface="Arial"/>
              <a:buChar char="⚬"/>
            </a:pPr>
            <a:r>
              <a:rPr lang="en-US" sz="2072" dirty="0">
                <a:solidFill>
                  <a:srgbClr val="000000"/>
                </a:solidFill>
                <a:latin typeface="Alatsi"/>
                <a:ea typeface="Alatsi"/>
                <a:cs typeface="Alatsi"/>
                <a:sym typeface="Alatsi"/>
              </a:rPr>
              <a:t>Level 1: Shows the entire plant area overview.</a:t>
            </a:r>
          </a:p>
          <a:p>
            <a:pPr marL="894801" lvl="2" indent="-298267" algn="just">
              <a:lnSpc>
                <a:spcPts val="2901"/>
              </a:lnSpc>
              <a:buFont typeface="Arial"/>
              <a:buChar char="⚬"/>
            </a:pPr>
            <a:r>
              <a:rPr lang="en-US" sz="2072" dirty="0">
                <a:solidFill>
                  <a:srgbClr val="000000"/>
                </a:solidFill>
                <a:latin typeface="Alatsi"/>
                <a:ea typeface="Alatsi"/>
                <a:cs typeface="Alatsi"/>
                <a:sym typeface="Alatsi"/>
              </a:rPr>
              <a:t>Level 2: Zooms into individual PIBs or substations.</a:t>
            </a:r>
          </a:p>
          <a:p>
            <a:pPr marL="894801" lvl="2" indent="-298267" algn="just">
              <a:lnSpc>
                <a:spcPts val="2901"/>
              </a:lnSpc>
              <a:buFont typeface="Arial"/>
              <a:buChar char="⚬"/>
            </a:pPr>
            <a:r>
              <a:rPr lang="en-US" sz="2072" dirty="0">
                <a:solidFill>
                  <a:srgbClr val="000000"/>
                </a:solidFill>
                <a:latin typeface="Alatsi"/>
                <a:ea typeface="Alatsi"/>
                <a:cs typeface="Alatsi"/>
                <a:sym typeface="Alatsi"/>
              </a:rPr>
              <a:t>Level 3: Displays status of each individual detector.</a:t>
            </a:r>
          </a:p>
          <a:p>
            <a:pPr marL="425811" lvl="1" indent="-212905" algn="just">
              <a:lnSpc>
                <a:spcPts val="2761"/>
              </a:lnSpc>
              <a:buFont typeface="Arial"/>
              <a:buChar char="•"/>
            </a:pPr>
            <a:r>
              <a:rPr lang="en-US" sz="1972" b="1" u="sng" dirty="0">
                <a:solidFill>
                  <a:srgbClr val="000000"/>
                </a:solidFill>
                <a:latin typeface="Gill Sans Display Ultra-Bold"/>
                <a:ea typeface="Gill Sans Display Ultra-Bold"/>
                <a:cs typeface="Gill Sans Display Ultra-Bold"/>
                <a:sym typeface="Gill Sans Display Ultra-Bold"/>
              </a:rPr>
              <a:t>Color Codes on SCADA:</a:t>
            </a:r>
          </a:p>
          <a:p>
            <a:pPr marL="851622" lvl="2" indent="-283874" algn="just">
              <a:lnSpc>
                <a:spcPts val="2761"/>
              </a:lnSpc>
              <a:buFont typeface="Arial"/>
              <a:buChar char="⚬"/>
            </a:pPr>
            <a:r>
              <a:rPr lang="en-US" sz="1972" dirty="0">
                <a:solidFill>
                  <a:srgbClr val="7ED957"/>
                </a:solidFill>
                <a:latin typeface="Alatsi"/>
                <a:ea typeface="Alatsi"/>
                <a:cs typeface="Alatsi"/>
                <a:sym typeface="Alatsi"/>
              </a:rPr>
              <a:t>Green</a:t>
            </a:r>
            <a:r>
              <a:rPr lang="en-US" sz="1972" dirty="0">
                <a:solidFill>
                  <a:srgbClr val="000000"/>
                </a:solidFill>
                <a:latin typeface="Alatsi"/>
                <a:ea typeface="Alatsi"/>
                <a:cs typeface="Alatsi"/>
                <a:sym typeface="Alatsi"/>
              </a:rPr>
              <a:t> : Healthy</a:t>
            </a:r>
          </a:p>
          <a:p>
            <a:pPr marL="851622" lvl="2" indent="-283874" algn="just">
              <a:lnSpc>
                <a:spcPts val="2761"/>
              </a:lnSpc>
              <a:buFont typeface="Arial"/>
              <a:buChar char="⚬"/>
            </a:pPr>
            <a:r>
              <a:rPr lang="en-US" sz="1972" dirty="0">
                <a:solidFill>
                  <a:srgbClr val="FF3131"/>
                </a:solidFill>
                <a:latin typeface="Alatsi"/>
                <a:ea typeface="Alatsi"/>
                <a:cs typeface="Alatsi"/>
                <a:sym typeface="Alatsi"/>
              </a:rPr>
              <a:t>Red</a:t>
            </a:r>
            <a:r>
              <a:rPr lang="en-US" sz="1972" dirty="0">
                <a:solidFill>
                  <a:srgbClr val="000000"/>
                </a:solidFill>
                <a:latin typeface="Alatsi"/>
                <a:ea typeface="Alatsi"/>
                <a:cs typeface="Alatsi"/>
                <a:sym typeface="Alatsi"/>
              </a:rPr>
              <a:t> : Fire alarm</a:t>
            </a:r>
          </a:p>
          <a:p>
            <a:pPr marL="851622" lvl="2" indent="-283874" algn="just">
              <a:lnSpc>
                <a:spcPts val="2761"/>
              </a:lnSpc>
              <a:buFont typeface="Arial"/>
              <a:buChar char="⚬"/>
            </a:pPr>
            <a:r>
              <a:rPr lang="en-US" sz="1972" dirty="0">
                <a:solidFill>
                  <a:srgbClr val="5E17EB"/>
                </a:solidFill>
                <a:latin typeface="Alatsi"/>
                <a:ea typeface="Alatsi"/>
                <a:cs typeface="Alatsi"/>
                <a:sym typeface="Alatsi"/>
              </a:rPr>
              <a:t>Blue</a:t>
            </a:r>
            <a:r>
              <a:rPr lang="en-US" sz="1972" dirty="0">
                <a:solidFill>
                  <a:srgbClr val="000000"/>
                </a:solidFill>
                <a:latin typeface="Alatsi"/>
                <a:ea typeface="Alatsi"/>
                <a:cs typeface="Alatsi"/>
                <a:sym typeface="Alatsi"/>
              </a:rPr>
              <a:t> : Toxic gas leak</a:t>
            </a:r>
          </a:p>
          <a:p>
            <a:pPr marL="851622" lvl="2" indent="-283874" algn="just">
              <a:lnSpc>
                <a:spcPts val="2761"/>
              </a:lnSpc>
              <a:buFont typeface="Arial"/>
              <a:buChar char="⚬"/>
            </a:pPr>
            <a:r>
              <a:rPr lang="en-US" sz="1972" dirty="0">
                <a:solidFill>
                  <a:srgbClr val="FF914D"/>
                </a:solidFill>
                <a:latin typeface="Alatsi"/>
                <a:ea typeface="Alatsi"/>
                <a:cs typeface="Alatsi"/>
                <a:sym typeface="Alatsi"/>
              </a:rPr>
              <a:t>Orange</a:t>
            </a:r>
            <a:r>
              <a:rPr lang="en-US" sz="1972" dirty="0">
                <a:solidFill>
                  <a:srgbClr val="000000"/>
                </a:solidFill>
                <a:latin typeface="Alatsi"/>
                <a:ea typeface="Alatsi"/>
                <a:cs typeface="Alatsi"/>
                <a:sym typeface="Alatsi"/>
              </a:rPr>
              <a:t> : Flammable gas leak</a:t>
            </a:r>
          </a:p>
          <a:p>
            <a:pPr marL="851622" lvl="2" indent="-283874" algn="just">
              <a:lnSpc>
                <a:spcPts val="2761"/>
              </a:lnSpc>
              <a:buFont typeface="Arial"/>
              <a:buChar char="⚬"/>
            </a:pPr>
            <a:r>
              <a:rPr lang="en-US" sz="1972" dirty="0">
                <a:solidFill>
                  <a:srgbClr val="FFDE59"/>
                </a:solidFill>
                <a:latin typeface="Alatsi"/>
                <a:ea typeface="Alatsi"/>
                <a:cs typeface="Alatsi"/>
                <a:sym typeface="Alatsi"/>
              </a:rPr>
              <a:t>Yellow</a:t>
            </a:r>
            <a:r>
              <a:rPr lang="en-US" sz="1972" dirty="0">
                <a:solidFill>
                  <a:srgbClr val="000000"/>
                </a:solidFill>
                <a:latin typeface="Alatsi"/>
                <a:ea typeface="Alatsi"/>
                <a:cs typeface="Alatsi"/>
                <a:sym typeface="Alatsi"/>
              </a:rPr>
              <a:t> : Fault</a:t>
            </a:r>
          </a:p>
          <a:p>
            <a:pPr marL="851622" lvl="2" indent="-283874" algn="just">
              <a:lnSpc>
                <a:spcPts val="2761"/>
              </a:lnSpc>
              <a:buFont typeface="Arial"/>
              <a:buChar char="⚬"/>
            </a:pPr>
            <a:r>
              <a:rPr lang="en-US" sz="1972" dirty="0">
                <a:solidFill>
                  <a:srgbClr val="D9D9D9"/>
                </a:solidFill>
                <a:latin typeface="Alatsi"/>
                <a:ea typeface="Alatsi"/>
                <a:cs typeface="Alatsi"/>
                <a:sym typeface="Alatsi"/>
              </a:rPr>
              <a:t>White</a:t>
            </a:r>
            <a:r>
              <a:rPr lang="en-US" sz="1972" dirty="0">
                <a:solidFill>
                  <a:srgbClr val="A6A6A6"/>
                </a:solidFill>
                <a:latin typeface="Alatsi"/>
                <a:ea typeface="Alatsi"/>
                <a:cs typeface="Alatsi"/>
                <a:sym typeface="Alatsi"/>
              </a:rPr>
              <a:t>/Grey </a:t>
            </a:r>
            <a:r>
              <a:rPr lang="en-US" sz="1972" dirty="0">
                <a:solidFill>
                  <a:srgbClr val="737373"/>
                </a:solidFill>
                <a:latin typeface="Alatsi"/>
                <a:ea typeface="Alatsi"/>
                <a:cs typeface="Alatsi"/>
                <a:sym typeface="Alatsi"/>
              </a:rPr>
              <a:t>with</a:t>
            </a:r>
            <a:r>
              <a:rPr lang="en-US" sz="1972" dirty="0">
                <a:solidFill>
                  <a:srgbClr val="D9D9D9"/>
                </a:solidFill>
                <a:latin typeface="Alatsi"/>
                <a:ea typeface="Alatsi"/>
                <a:cs typeface="Alatsi"/>
                <a:sym typeface="Alatsi"/>
              </a:rPr>
              <a:t> </a:t>
            </a:r>
            <a:r>
              <a:rPr lang="en-US" sz="1972" dirty="0">
                <a:solidFill>
                  <a:srgbClr val="FF66C4"/>
                </a:solidFill>
                <a:latin typeface="Alatsi"/>
                <a:ea typeface="Alatsi"/>
                <a:cs typeface="Alatsi"/>
                <a:sym typeface="Alatsi"/>
              </a:rPr>
              <a:t>Pink</a:t>
            </a:r>
            <a:r>
              <a:rPr lang="en-US" sz="1972" dirty="0">
                <a:solidFill>
                  <a:srgbClr val="545454"/>
                </a:solidFill>
                <a:latin typeface="Alatsi"/>
                <a:ea typeface="Alatsi"/>
                <a:cs typeface="Alatsi"/>
                <a:sym typeface="Alatsi"/>
              </a:rPr>
              <a:t> box</a:t>
            </a:r>
            <a:r>
              <a:rPr lang="en-US" sz="1972" dirty="0">
                <a:solidFill>
                  <a:srgbClr val="000000"/>
                </a:solidFill>
                <a:latin typeface="Alatsi"/>
                <a:ea typeface="Alatsi"/>
                <a:cs typeface="Alatsi"/>
                <a:sym typeface="Alatsi"/>
              </a:rPr>
              <a:t> : Not commissioned or disabled</a:t>
            </a:r>
          </a:p>
          <a:p>
            <a:pPr algn="just">
              <a:lnSpc>
                <a:spcPts val="2761"/>
              </a:lnSpc>
              <a:spcBef>
                <a:spcPct val="0"/>
              </a:spcBef>
            </a:pPr>
            <a:endParaRPr lang="en-US" sz="1972" dirty="0">
              <a:solidFill>
                <a:srgbClr val="000000"/>
              </a:solidFill>
              <a:latin typeface="Alatsi"/>
              <a:ea typeface="Alatsi"/>
              <a:cs typeface="Alatsi"/>
              <a:sym typeface="Alatsi"/>
            </a:endParaRPr>
          </a:p>
        </p:txBody>
      </p:sp>
      <p:sp>
        <p:nvSpPr>
          <p:cNvPr id="8" name="TextBox 8"/>
          <p:cNvSpPr txBox="1"/>
          <p:nvPr/>
        </p:nvSpPr>
        <p:spPr>
          <a:xfrm>
            <a:off x="0" y="174246"/>
            <a:ext cx="16945952" cy="645362"/>
          </a:xfrm>
          <a:prstGeom prst="rect">
            <a:avLst/>
          </a:prstGeom>
        </p:spPr>
        <p:txBody>
          <a:bodyPr lIns="0" tIns="0" rIns="0" bIns="0" rtlCol="0" anchor="t">
            <a:spAutoFit/>
          </a:bodyPr>
          <a:lstStyle/>
          <a:p>
            <a:pPr algn="ctr">
              <a:lnSpc>
                <a:spcPts val="5378"/>
              </a:lnSpc>
              <a:spcBef>
                <a:spcPct val="0"/>
              </a:spcBef>
            </a:pPr>
            <a:r>
              <a:rPr lang="en-US" sz="3842" u="sng">
                <a:solidFill>
                  <a:srgbClr val="000000"/>
                </a:solidFill>
                <a:latin typeface="Fredoka"/>
                <a:ea typeface="Fredoka"/>
                <a:cs typeface="Fredoka"/>
                <a:sym typeface="Fredoka"/>
              </a:rPr>
              <a:t>F&amp;G Architecture &amp; SCADA Monitoring – DTA System</a:t>
            </a:r>
          </a:p>
        </p:txBody>
      </p:sp>
      <p:sp>
        <p:nvSpPr>
          <p:cNvPr id="9" name="Freeform 9"/>
          <p:cNvSpPr/>
          <p:nvPr/>
        </p:nvSpPr>
        <p:spPr>
          <a:xfrm>
            <a:off x="16545493" y="0"/>
            <a:ext cx="1757054" cy="1525437"/>
          </a:xfrm>
          <a:custGeom>
            <a:avLst/>
            <a:gdLst/>
            <a:ahLst/>
            <a:cxnLst/>
            <a:rect l="l" t="t" r="r" b="b"/>
            <a:pathLst>
              <a:path w="1757054" h="1525437">
                <a:moveTo>
                  <a:pt x="0" y="0"/>
                </a:moveTo>
                <a:lnTo>
                  <a:pt x="1757054" y="0"/>
                </a:lnTo>
                <a:lnTo>
                  <a:pt x="1757054" y="1525437"/>
                </a:lnTo>
                <a:lnTo>
                  <a:pt x="0" y="1525437"/>
                </a:lnTo>
                <a:lnTo>
                  <a:pt x="0" y="0"/>
                </a:lnTo>
                <a:close/>
              </a:path>
            </a:pathLst>
          </a:custGeom>
          <a:blipFill>
            <a:blip r:embed="rId4"/>
            <a:stretch>
              <a:fillRect t="-10204" r="-4535" b="-10204"/>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6336"/>
            <a:ext cx="7508741" cy="6132239"/>
          </a:xfrm>
          <a:custGeom>
            <a:avLst/>
            <a:gdLst/>
            <a:ahLst/>
            <a:cxnLst/>
            <a:rect l="l" t="t" r="r" b="b"/>
            <a:pathLst>
              <a:path w="7508741" h="6132239">
                <a:moveTo>
                  <a:pt x="0" y="0"/>
                </a:moveTo>
                <a:lnTo>
                  <a:pt x="7508741" y="0"/>
                </a:lnTo>
                <a:lnTo>
                  <a:pt x="7508741" y="6132238"/>
                </a:lnTo>
                <a:lnTo>
                  <a:pt x="0" y="6132238"/>
                </a:lnTo>
                <a:lnTo>
                  <a:pt x="0" y="0"/>
                </a:lnTo>
                <a:close/>
              </a:path>
            </a:pathLst>
          </a:custGeom>
          <a:blipFill>
            <a:blip r:embed="rId2"/>
            <a:stretch>
              <a:fillRect l="-7107" t="-518" r="-2347"/>
            </a:stretch>
          </a:blipFill>
        </p:spPr>
      </p:sp>
      <p:grpSp>
        <p:nvGrpSpPr>
          <p:cNvPr id="3" name="Group 3"/>
          <p:cNvGrpSpPr/>
          <p:nvPr/>
        </p:nvGrpSpPr>
        <p:grpSpPr>
          <a:xfrm>
            <a:off x="7578440" y="1885454"/>
            <a:ext cx="3558811" cy="925136"/>
            <a:chOff x="0" y="0"/>
            <a:chExt cx="937300" cy="243657"/>
          </a:xfrm>
        </p:grpSpPr>
        <p:sp>
          <p:nvSpPr>
            <p:cNvPr id="4" name="Freeform 4"/>
            <p:cNvSpPr/>
            <p:nvPr/>
          </p:nvSpPr>
          <p:spPr>
            <a:xfrm>
              <a:off x="0" y="0"/>
              <a:ext cx="937300" cy="243657"/>
            </a:xfrm>
            <a:custGeom>
              <a:avLst/>
              <a:gdLst/>
              <a:ahLst/>
              <a:cxnLst/>
              <a:rect l="l" t="t" r="r" b="b"/>
              <a:pathLst>
                <a:path w="937300" h="243657">
                  <a:moveTo>
                    <a:pt x="0" y="0"/>
                  </a:moveTo>
                  <a:lnTo>
                    <a:pt x="937300" y="0"/>
                  </a:lnTo>
                  <a:lnTo>
                    <a:pt x="937300" y="243657"/>
                  </a:lnTo>
                  <a:lnTo>
                    <a:pt x="0" y="243657"/>
                  </a:lnTo>
                  <a:close/>
                </a:path>
              </a:pathLst>
            </a:custGeom>
            <a:solidFill>
              <a:srgbClr val="000000">
                <a:alpha val="0"/>
              </a:srgbClr>
            </a:solidFill>
            <a:ln w="47625" cap="sq">
              <a:solidFill>
                <a:srgbClr val="000000"/>
              </a:solidFill>
              <a:prstDash val="solid"/>
              <a:miter/>
            </a:ln>
          </p:spPr>
        </p:sp>
        <p:sp>
          <p:nvSpPr>
            <p:cNvPr id="5" name="TextBox 5"/>
            <p:cNvSpPr txBox="1"/>
            <p:nvPr/>
          </p:nvSpPr>
          <p:spPr>
            <a:xfrm>
              <a:off x="0" y="-38100"/>
              <a:ext cx="937300" cy="281757"/>
            </a:xfrm>
            <a:prstGeom prst="rect">
              <a:avLst/>
            </a:prstGeom>
          </p:spPr>
          <p:txBody>
            <a:bodyPr lIns="50800" tIns="50800" rIns="50800" bIns="50800" rtlCol="0" anchor="ctr"/>
            <a:lstStyle/>
            <a:p>
              <a:pPr algn="ctr">
                <a:lnSpc>
                  <a:spcPts val="2719"/>
                </a:lnSpc>
              </a:pPr>
              <a:endParaRPr/>
            </a:p>
          </p:txBody>
        </p:sp>
      </p:grpSp>
      <p:grpSp>
        <p:nvGrpSpPr>
          <p:cNvPr id="6" name="Group 6"/>
          <p:cNvGrpSpPr/>
          <p:nvPr/>
        </p:nvGrpSpPr>
        <p:grpSpPr>
          <a:xfrm>
            <a:off x="7578440" y="3686890"/>
            <a:ext cx="3558811" cy="925136"/>
            <a:chOff x="0" y="0"/>
            <a:chExt cx="937300" cy="243657"/>
          </a:xfrm>
        </p:grpSpPr>
        <p:sp>
          <p:nvSpPr>
            <p:cNvPr id="7" name="Freeform 7"/>
            <p:cNvSpPr/>
            <p:nvPr/>
          </p:nvSpPr>
          <p:spPr>
            <a:xfrm>
              <a:off x="0" y="0"/>
              <a:ext cx="937300" cy="243657"/>
            </a:xfrm>
            <a:custGeom>
              <a:avLst/>
              <a:gdLst/>
              <a:ahLst/>
              <a:cxnLst/>
              <a:rect l="l" t="t" r="r" b="b"/>
              <a:pathLst>
                <a:path w="937300" h="243657">
                  <a:moveTo>
                    <a:pt x="0" y="0"/>
                  </a:moveTo>
                  <a:lnTo>
                    <a:pt x="937300" y="0"/>
                  </a:lnTo>
                  <a:lnTo>
                    <a:pt x="937300" y="243657"/>
                  </a:lnTo>
                  <a:lnTo>
                    <a:pt x="0" y="243657"/>
                  </a:lnTo>
                  <a:close/>
                </a:path>
              </a:pathLst>
            </a:custGeom>
            <a:solidFill>
              <a:srgbClr val="FFFFFF"/>
            </a:solidFill>
            <a:ln w="47625" cap="sq">
              <a:solidFill>
                <a:srgbClr val="000000"/>
              </a:solidFill>
              <a:prstDash val="solid"/>
              <a:miter/>
            </a:ln>
          </p:spPr>
        </p:sp>
        <p:sp>
          <p:nvSpPr>
            <p:cNvPr id="8" name="TextBox 8"/>
            <p:cNvSpPr txBox="1"/>
            <p:nvPr/>
          </p:nvSpPr>
          <p:spPr>
            <a:xfrm>
              <a:off x="0" y="-38100"/>
              <a:ext cx="937300" cy="281757"/>
            </a:xfrm>
            <a:prstGeom prst="rect">
              <a:avLst/>
            </a:prstGeom>
          </p:spPr>
          <p:txBody>
            <a:bodyPr lIns="50800" tIns="50800" rIns="50800" bIns="50800" rtlCol="0" anchor="ctr"/>
            <a:lstStyle/>
            <a:p>
              <a:pPr algn="ctr">
                <a:lnSpc>
                  <a:spcPts val="2719"/>
                </a:lnSpc>
              </a:pPr>
              <a:endParaRPr/>
            </a:p>
          </p:txBody>
        </p:sp>
      </p:grpSp>
      <p:grpSp>
        <p:nvGrpSpPr>
          <p:cNvPr id="9" name="Group 9"/>
          <p:cNvGrpSpPr/>
          <p:nvPr/>
        </p:nvGrpSpPr>
        <p:grpSpPr>
          <a:xfrm>
            <a:off x="7578440" y="5491259"/>
            <a:ext cx="3558811" cy="925136"/>
            <a:chOff x="0" y="0"/>
            <a:chExt cx="937300" cy="243657"/>
          </a:xfrm>
        </p:grpSpPr>
        <p:sp>
          <p:nvSpPr>
            <p:cNvPr id="10" name="Freeform 10"/>
            <p:cNvSpPr/>
            <p:nvPr/>
          </p:nvSpPr>
          <p:spPr>
            <a:xfrm>
              <a:off x="0" y="0"/>
              <a:ext cx="937300" cy="243657"/>
            </a:xfrm>
            <a:custGeom>
              <a:avLst/>
              <a:gdLst/>
              <a:ahLst/>
              <a:cxnLst/>
              <a:rect l="l" t="t" r="r" b="b"/>
              <a:pathLst>
                <a:path w="937300" h="243657">
                  <a:moveTo>
                    <a:pt x="0" y="0"/>
                  </a:moveTo>
                  <a:lnTo>
                    <a:pt x="937300" y="0"/>
                  </a:lnTo>
                  <a:lnTo>
                    <a:pt x="937300" y="243657"/>
                  </a:lnTo>
                  <a:lnTo>
                    <a:pt x="0" y="243657"/>
                  </a:lnTo>
                  <a:close/>
                </a:path>
              </a:pathLst>
            </a:custGeom>
            <a:solidFill>
              <a:srgbClr val="FFFFFF"/>
            </a:solidFill>
            <a:ln w="47625" cap="sq">
              <a:solidFill>
                <a:srgbClr val="000000"/>
              </a:solidFill>
              <a:prstDash val="solid"/>
              <a:miter/>
            </a:ln>
          </p:spPr>
        </p:sp>
        <p:sp>
          <p:nvSpPr>
            <p:cNvPr id="11" name="TextBox 11"/>
            <p:cNvSpPr txBox="1"/>
            <p:nvPr/>
          </p:nvSpPr>
          <p:spPr>
            <a:xfrm>
              <a:off x="0" y="-38100"/>
              <a:ext cx="937300" cy="281757"/>
            </a:xfrm>
            <a:prstGeom prst="rect">
              <a:avLst/>
            </a:prstGeom>
          </p:spPr>
          <p:txBody>
            <a:bodyPr lIns="50800" tIns="50800" rIns="50800" bIns="50800" rtlCol="0" anchor="ctr"/>
            <a:lstStyle/>
            <a:p>
              <a:pPr algn="ctr">
                <a:lnSpc>
                  <a:spcPts val="2719"/>
                </a:lnSpc>
              </a:pPr>
              <a:endParaRPr/>
            </a:p>
          </p:txBody>
        </p:sp>
      </p:grpSp>
      <p:grpSp>
        <p:nvGrpSpPr>
          <p:cNvPr id="12" name="Group 12"/>
          <p:cNvGrpSpPr/>
          <p:nvPr/>
        </p:nvGrpSpPr>
        <p:grpSpPr>
          <a:xfrm>
            <a:off x="7556955" y="7313610"/>
            <a:ext cx="3558811" cy="925136"/>
            <a:chOff x="0" y="0"/>
            <a:chExt cx="937300" cy="243657"/>
          </a:xfrm>
        </p:grpSpPr>
        <p:sp>
          <p:nvSpPr>
            <p:cNvPr id="13" name="Freeform 13"/>
            <p:cNvSpPr/>
            <p:nvPr/>
          </p:nvSpPr>
          <p:spPr>
            <a:xfrm>
              <a:off x="0" y="0"/>
              <a:ext cx="937300" cy="243657"/>
            </a:xfrm>
            <a:custGeom>
              <a:avLst/>
              <a:gdLst/>
              <a:ahLst/>
              <a:cxnLst/>
              <a:rect l="l" t="t" r="r" b="b"/>
              <a:pathLst>
                <a:path w="937300" h="243657">
                  <a:moveTo>
                    <a:pt x="0" y="0"/>
                  </a:moveTo>
                  <a:lnTo>
                    <a:pt x="937300" y="0"/>
                  </a:lnTo>
                  <a:lnTo>
                    <a:pt x="937300" y="243657"/>
                  </a:lnTo>
                  <a:lnTo>
                    <a:pt x="0" y="243657"/>
                  </a:lnTo>
                  <a:close/>
                </a:path>
              </a:pathLst>
            </a:custGeom>
            <a:solidFill>
              <a:srgbClr val="FFFFFF"/>
            </a:solidFill>
            <a:ln w="47625" cap="sq">
              <a:solidFill>
                <a:srgbClr val="000000"/>
              </a:solidFill>
              <a:prstDash val="solid"/>
              <a:miter/>
            </a:ln>
          </p:spPr>
        </p:sp>
        <p:sp>
          <p:nvSpPr>
            <p:cNvPr id="14" name="TextBox 14"/>
            <p:cNvSpPr txBox="1"/>
            <p:nvPr/>
          </p:nvSpPr>
          <p:spPr>
            <a:xfrm>
              <a:off x="0" y="-38100"/>
              <a:ext cx="937300" cy="281757"/>
            </a:xfrm>
            <a:prstGeom prst="rect">
              <a:avLst/>
            </a:prstGeom>
          </p:spPr>
          <p:txBody>
            <a:bodyPr lIns="50800" tIns="50800" rIns="50800" bIns="50800" rtlCol="0" anchor="ctr"/>
            <a:lstStyle/>
            <a:p>
              <a:pPr algn="ctr">
                <a:lnSpc>
                  <a:spcPts val="2719"/>
                </a:lnSpc>
              </a:pPr>
              <a:endParaRPr/>
            </a:p>
          </p:txBody>
        </p:sp>
      </p:grpSp>
      <p:grpSp>
        <p:nvGrpSpPr>
          <p:cNvPr id="15" name="Group 15"/>
          <p:cNvGrpSpPr/>
          <p:nvPr/>
        </p:nvGrpSpPr>
        <p:grpSpPr>
          <a:xfrm>
            <a:off x="7578440" y="9134096"/>
            <a:ext cx="3558811" cy="925136"/>
            <a:chOff x="0" y="0"/>
            <a:chExt cx="937300" cy="243657"/>
          </a:xfrm>
        </p:grpSpPr>
        <p:sp>
          <p:nvSpPr>
            <p:cNvPr id="16" name="Freeform 16"/>
            <p:cNvSpPr/>
            <p:nvPr/>
          </p:nvSpPr>
          <p:spPr>
            <a:xfrm>
              <a:off x="0" y="0"/>
              <a:ext cx="937300" cy="243657"/>
            </a:xfrm>
            <a:custGeom>
              <a:avLst/>
              <a:gdLst/>
              <a:ahLst/>
              <a:cxnLst/>
              <a:rect l="l" t="t" r="r" b="b"/>
              <a:pathLst>
                <a:path w="937300" h="243657">
                  <a:moveTo>
                    <a:pt x="0" y="0"/>
                  </a:moveTo>
                  <a:lnTo>
                    <a:pt x="937300" y="0"/>
                  </a:lnTo>
                  <a:lnTo>
                    <a:pt x="937300" y="243657"/>
                  </a:lnTo>
                  <a:lnTo>
                    <a:pt x="0" y="243657"/>
                  </a:lnTo>
                  <a:close/>
                </a:path>
              </a:pathLst>
            </a:custGeom>
            <a:solidFill>
              <a:srgbClr val="FEFEFE"/>
            </a:solidFill>
            <a:ln w="47625" cap="sq">
              <a:solidFill>
                <a:srgbClr val="000000"/>
              </a:solidFill>
              <a:prstDash val="solid"/>
              <a:miter/>
            </a:ln>
          </p:spPr>
        </p:sp>
        <p:sp>
          <p:nvSpPr>
            <p:cNvPr id="17" name="TextBox 17"/>
            <p:cNvSpPr txBox="1"/>
            <p:nvPr/>
          </p:nvSpPr>
          <p:spPr>
            <a:xfrm>
              <a:off x="0" y="-38100"/>
              <a:ext cx="937300" cy="281757"/>
            </a:xfrm>
            <a:prstGeom prst="rect">
              <a:avLst/>
            </a:prstGeom>
          </p:spPr>
          <p:txBody>
            <a:bodyPr lIns="50800" tIns="50800" rIns="50800" bIns="50800" rtlCol="0" anchor="ctr"/>
            <a:lstStyle/>
            <a:p>
              <a:pPr algn="ctr">
                <a:lnSpc>
                  <a:spcPts val="2719"/>
                </a:lnSpc>
              </a:pPr>
              <a:endParaRPr/>
            </a:p>
          </p:txBody>
        </p:sp>
      </p:grpSp>
      <p:sp>
        <p:nvSpPr>
          <p:cNvPr id="18" name="AutoShape 18"/>
          <p:cNvSpPr/>
          <p:nvPr/>
        </p:nvSpPr>
        <p:spPr>
          <a:xfrm>
            <a:off x="9065215" y="2833095"/>
            <a:ext cx="0" cy="853796"/>
          </a:xfrm>
          <a:prstGeom prst="line">
            <a:avLst/>
          </a:prstGeom>
          <a:ln w="38100" cap="flat">
            <a:solidFill>
              <a:srgbClr val="000000"/>
            </a:solidFill>
            <a:prstDash val="solid"/>
            <a:headEnd type="none" w="sm" len="sm"/>
            <a:tailEnd type="triangle" w="lg" len="med"/>
          </a:ln>
        </p:spPr>
      </p:sp>
      <p:sp>
        <p:nvSpPr>
          <p:cNvPr id="19" name="AutoShape 19"/>
          <p:cNvSpPr/>
          <p:nvPr/>
        </p:nvSpPr>
        <p:spPr>
          <a:xfrm>
            <a:off x="9065215" y="4612027"/>
            <a:ext cx="22510" cy="879232"/>
          </a:xfrm>
          <a:prstGeom prst="line">
            <a:avLst/>
          </a:prstGeom>
          <a:ln w="38100" cap="flat">
            <a:solidFill>
              <a:srgbClr val="000000"/>
            </a:solidFill>
            <a:prstDash val="solid"/>
            <a:headEnd type="none" w="sm" len="sm"/>
            <a:tailEnd type="triangle" w="lg" len="med"/>
          </a:ln>
        </p:spPr>
      </p:sp>
      <p:sp>
        <p:nvSpPr>
          <p:cNvPr id="20" name="AutoShape 20"/>
          <p:cNvSpPr/>
          <p:nvPr/>
        </p:nvSpPr>
        <p:spPr>
          <a:xfrm>
            <a:off x="9065215" y="6416395"/>
            <a:ext cx="1025" cy="897214"/>
          </a:xfrm>
          <a:prstGeom prst="line">
            <a:avLst/>
          </a:prstGeom>
          <a:ln w="38100" cap="flat">
            <a:solidFill>
              <a:srgbClr val="000000"/>
            </a:solidFill>
            <a:prstDash val="solid"/>
            <a:headEnd type="none" w="sm" len="sm"/>
            <a:tailEnd type="triangle" w="lg" len="med"/>
          </a:ln>
        </p:spPr>
      </p:sp>
      <p:sp>
        <p:nvSpPr>
          <p:cNvPr id="21" name="AutoShape 21"/>
          <p:cNvSpPr/>
          <p:nvPr/>
        </p:nvSpPr>
        <p:spPr>
          <a:xfrm>
            <a:off x="9066240" y="8238746"/>
            <a:ext cx="21485" cy="895350"/>
          </a:xfrm>
          <a:prstGeom prst="line">
            <a:avLst/>
          </a:prstGeom>
          <a:ln w="38100" cap="flat">
            <a:solidFill>
              <a:srgbClr val="000000"/>
            </a:solidFill>
            <a:prstDash val="solid"/>
            <a:headEnd type="none" w="sm" len="sm"/>
            <a:tailEnd type="triangle" w="lg" len="med"/>
          </a:ln>
        </p:spPr>
      </p:sp>
      <p:sp>
        <p:nvSpPr>
          <p:cNvPr id="22" name="TextBox 22"/>
          <p:cNvSpPr txBox="1"/>
          <p:nvPr/>
        </p:nvSpPr>
        <p:spPr>
          <a:xfrm>
            <a:off x="6758674" y="3835325"/>
            <a:ext cx="5155374" cy="431417"/>
          </a:xfrm>
          <a:prstGeom prst="rect">
            <a:avLst/>
          </a:prstGeom>
        </p:spPr>
        <p:txBody>
          <a:bodyPr lIns="0" tIns="0" rIns="0" bIns="0" rtlCol="0" anchor="t">
            <a:spAutoFit/>
          </a:bodyPr>
          <a:lstStyle/>
          <a:p>
            <a:pPr algn="ctr">
              <a:lnSpc>
                <a:spcPts val="2996"/>
              </a:lnSpc>
              <a:spcBef>
                <a:spcPct val="0"/>
              </a:spcBef>
            </a:pPr>
            <a:r>
              <a:rPr lang="en-US" sz="2140">
                <a:solidFill>
                  <a:srgbClr val="000000"/>
                </a:solidFill>
                <a:latin typeface="Inlander Smooth"/>
                <a:ea typeface="Inlander Smooth"/>
                <a:cs typeface="Inlander Smooth"/>
                <a:sym typeface="Inlander Smooth"/>
              </a:rPr>
              <a:t>Control Layer</a:t>
            </a:r>
          </a:p>
        </p:txBody>
      </p:sp>
      <p:sp>
        <p:nvSpPr>
          <p:cNvPr id="23" name="AutoShape 23"/>
          <p:cNvSpPr/>
          <p:nvPr/>
        </p:nvSpPr>
        <p:spPr>
          <a:xfrm>
            <a:off x="11222413" y="2406575"/>
            <a:ext cx="1167707" cy="0"/>
          </a:xfrm>
          <a:prstGeom prst="line">
            <a:avLst/>
          </a:prstGeom>
          <a:ln w="38100" cap="flat">
            <a:solidFill>
              <a:srgbClr val="000000"/>
            </a:solidFill>
            <a:prstDash val="solid"/>
            <a:headEnd type="none" w="sm" len="sm"/>
            <a:tailEnd type="triangle" w="lg" len="med"/>
          </a:ln>
        </p:spPr>
      </p:sp>
      <p:sp>
        <p:nvSpPr>
          <p:cNvPr id="24" name="AutoShape 24"/>
          <p:cNvSpPr/>
          <p:nvPr/>
        </p:nvSpPr>
        <p:spPr>
          <a:xfrm>
            <a:off x="11222413" y="4285792"/>
            <a:ext cx="1167707" cy="0"/>
          </a:xfrm>
          <a:prstGeom prst="line">
            <a:avLst/>
          </a:prstGeom>
          <a:ln w="38100" cap="flat">
            <a:solidFill>
              <a:srgbClr val="000000"/>
            </a:solidFill>
            <a:prstDash val="solid"/>
            <a:headEnd type="none" w="sm" len="sm"/>
            <a:tailEnd type="triangle" w="lg" len="med"/>
          </a:ln>
        </p:spPr>
      </p:sp>
      <p:sp>
        <p:nvSpPr>
          <p:cNvPr id="25" name="AutoShape 25"/>
          <p:cNvSpPr/>
          <p:nvPr/>
        </p:nvSpPr>
        <p:spPr>
          <a:xfrm>
            <a:off x="11222413" y="5809792"/>
            <a:ext cx="1167707" cy="0"/>
          </a:xfrm>
          <a:prstGeom prst="line">
            <a:avLst/>
          </a:prstGeom>
          <a:ln w="38100" cap="flat">
            <a:solidFill>
              <a:srgbClr val="000000"/>
            </a:solidFill>
            <a:prstDash val="solid"/>
            <a:headEnd type="none" w="sm" len="sm"/>
            <a:tailEnd type="triangle" w="lg" len="med"/>
          </a:ln>
        </p:spPr>
      </p:sp>
      <p:sp>
        <p:nvSpPr>
          <p:cNvPr id="26" name="AutoShape 26"/>
          <p:cNvSpPr/>
          <p:nvPr/>
        </p:nvSpPr>
        <p:spPr>
          <a:xfrm>
            <a:off x="11222413" y="7757128"/>
            <a:ext cx="1167707" cy="0"/>
          </a:xfrm>
          <a:prstGeom prst="line">
            <a:avLst/>
          </a:prstGeom>
          <a:ln w="38100" cap="flat">
            <a:solidFill>
              <a:srgbClr val="000000"/>
            </a:solidFill>
            <a:prstDash val="solid"/>
            <a:headEnd type="none" w="sm" len="sm"/>
            <a:tailEnd type="triangle" w="lg" len="med"/>
          </a:ln>
        </p:spPr>
      </p:sp>
      <p:sp>
        <p:nvSpPr>
          <p:cNvPr id="27" name="AutoShape 27"/>
          <p:cNvSpPr/>
          <p:nvPr/>
        </p:nvSpPr>
        <p:spPr>
          <a:xfrm>
            <a:off x="11115766" y="9486900"/>
            <a:ext cx="1167707" cy="0"/>
          </a:xfrm>
          <a:prstGeom prst="line">
            <a:avLst/>
          </a:prstGeom>
          <a:ln w="38100" cap="flat">
            <a:solidFill>
              <a:srgbClr val="000000"/>
            </a:solidFill>
            <a:prstDash val="solid"/>
            <a:headEnd type="none" w="sm" len="sm"/>
            <a:tailEnd type="triangle" w="lg" len="med"/>
          </a:ln>
        </p:spPr>
      </p:sp>
      <p:sp>
        <p:nvSpPr>
          <p:cNvPr id="28" name="Freeform 28"/>
          <p:cNvSpPr/>
          <p:nvPr/>
        </p:nvSpPr>
        <p:spPr>
          <a:xfrm>
            <a:off x="11222413" y="1485124"/>
            <a:ext cx="2329162" cy="734093"/>
          </a:xfrm>
          <a:custGeom>
            <a:avLst/>
            <a:gdLst/>
            <a:ahLst/>
            <a:cxnLst/>
            <a:rect l="l" t="t" r="r" b="b"/>
            <a:pathLst>
              <a:path w="2329162" h="734093">
                <a:moveTo>
                  <a:pt x="0" y="0"/>
                </a:moveTo>
                <a:lnTo>
                  <a:pt x="2329162" y="0"/>
                </a:lnTo>
                <a:lnTo>
                  <a:pt x="2329162" y="734093"/>
                </a:lnTo>
                <a:lnTo>
                  <a:pt x="0" y="734093"/>
                </a:lnTo>
                <a:lnTo>
                  <a:pt x="0" y="0"/>
                </a:lnTo>
                <a:close/>
              </a:path>
            </a:pathLst>
          </a:custGeom>
          <a:blipFill>
            <a:blip r:embed="rId3"/>
            <a:stretch>
              <a:fillRect t="-43038" r="-2007" b="-99701"/>
            </a:stretch>
          </a:blipFill>
        </p:spPr>
      </p:sp>
      <p:sp>
        <p:nvSpPr>
          <p:cNvPr id="29" name="Freeform 29"/>
          <p:cNvSpPr/>
          <p:nvPr/>
        </p:nvSpPr>
        <p:spPr>
          <a:xfrm>
            <a:off x="11261076" y="2999838"/>
            <a:ext cx="2579477" cy="1092256"/>
          </a:xfrm>
          <a:custGeom>
            <a:avLst/>
            <a:gdLst/>
            <a:ahLst/>
            <a:cxnLst/>
            <a:rect l="l" t="t" r="r" b="b"/>
            <a:pathLst>
              <a:path w="2579477" h="1092256">
                <a:moveTo>
                  <a:pt x="0" y="0"/>
                </a:moveTo>
                <a:lnTo>
                  <a:pt x="2579477" y="0"/>
                </a:lnTo>
                <a:lnTo>
                  <a:pt x="2579477" y="1092256"/>
                </a:lnTo>
                <a:lnTo>
                  <a:pt x="0" y="1092256"/>
                </a:lnTo>
                <a:lnTo>
                  <a:pt x="0" y="0"/>
                </a:lnTo>
                <a:close/>
              </a:path>
            </a:pathLst>
          </a:custGeom>
          <a:blipFill>
            <a:blip r:embed="rId4"/>
            <a:stretch>
              <a:fillRect l="-31887" t="-209324" b="-382820"/>
            </a:stretch>
          </a:blipFill>
        </p:spPr>
      </p:sp>
      <p:sp>
        <p:nvSpPr>
          <p:cNvPr id="30" name="Freeform 30"/>
          <p:cNvSpPr/>
          <p:nvPr/>
        </p:nvSpPr>
        <p:spPr>
          <a:xfrm>
            <a:off x="11454604" y="4733467"/>
            <a:ext cx="1096210" cy="996102"/>
          </a:xfrm>
          <a:custGeom>
            <a:avLst/>
            <a:gdLst/>
            <a:ahLst/>
            <a:cxnLst/>
            <a:rect l="l" t="t" r="r" b="b"/>
            <a:pathLst>
              <a:path w="1096210" h="996102">
                <a:moveTo>
                  <a:pt x="0" y="0"/>
                </a:moveTo>
                <a:lnTo>
                  <a:pt x="1096210" y="0"/>
                </a:lnTo>
                <a:lnTo>
                  <a:pt x="1096210" y="996102"/>
                </a:lnTo>
                <a:lnTo>
                  <a:pt x="0" y="996102"/>
                </a:lnTo>
                <a:lnTo>
                  <a:pt x="0" y="0"/>
                </a:lnTo>
                <a:close/>
              </a:path>
            </a:pathLst>
          </a:custGeom>
          <a:blipFill>
            <a:blip r:embed="rId5"/>
            <a:stretch>
              <a:fillRect t="-10050"/>
            </a:stretch>
          </a:blipFill>
        </p:spPr>
      </p:sp>
      <p:sp>
        <p:nvSpPr>
          <p:cNvPr id="31" name="Freeform 31"/>
          <p:cNvSpPr/>
          <p:nvPr/>
        </p:nvSpPr>
        <p:spPr>
          <a:xfrm>
            <a:off x="11261076" y="6440777"/>
            <a:ext cx="2579477" cy="1153680"/>
          </a:xfrm>
          <a:custGeom>
            <a:avLst/>
            <a:gdLst/>
            <a:ahLst/>
            <a:cxnLst/>
            <a:rect l="l" t="t" r="r" b="b"/>
            <a:pathLst>
              <a:path w="2579477" h="1153680">
                <a:moveTo>
                  <a:pt x="0" y="0"/>
                </a:moveTo>
                <a:lnTo>
                  <a:pt x="2579477" y="0"/>
                </a:lnTo>
                <a:lnTo>
                  <a:pt x="2579477" y="1153680"/>
                </a:lnTo>
                <a:lnTo>
                  <a:pt x="0" y="1153680"/>
                </a:lnTo>
                <a:lnTo>
                  <a:pt x="0" y="0"/>
                </a:lnTo>
                <a:close/>
              </a:path>
            </a:pathLst>
          </a:custGeom>
          <a:blipFill>
            <a:blip r:embed="rId6"/>
            <a:stretch>
              <a:fillRect l="-9743" t="-31705" b="-52324"/>
            </a:stretch>
          </a:blipFill>
        </p:spPr>
      </p:sp>
      <p:sp>
        <p:nvSpPr>
          <p:cNvPr id="32" name="Freeform 32"/>
          <p:cNvSpPr/>
          <p:nvPr/>
        </p:nvSpPr>
        <p:spPr>
          <a:xfrm>
            <a:off x="11137251" y="8355907"/>
            <a:ext cx="2579477" cy="923461"/>
          </a:xfrm>
          <a:custGeom>
            <a:avLst/>
            <a:gdLst/>
            <a:ahLst/>
            <a:cxnLst/>
            <a:rect l="l" t="t" r="r" b="b"/>
            <a:pathLst>
              <a:path w="2579477" h="923461">
                <a:moveTo>
                  <a:pt x="0" y="0"/>
                </a:moveTo>
                <a:lnTo>
                  <a:pt x="2579477" y="0"/>
                </a:lnTo>
                <a:lnTo>
                  <a:pt x="2579477" y="923461"/>
                </a:lnTo>
                <a:lnTo>
                  <a:pt x="0" y="923461"/>
                </a:lnTo>
                <a:lnTo>
                  <a:pt x="0" y="0"/>
                </a:lnTo>
                <a:close/>
              </a:path>
            </a:pathLst>
          </a:custGeom>
          <a:blipFill>
            <a:blip r:embed="rId7"/>
            <a:stretch>
              <a:fillRect t="-7823" b="-74546"/>
            </a:stretch>
          </a:blipFill>
        </p:spPr>
      </p:sp>
      <p:sp>
        <p:nvSpPr>
          <p:cNvPr id="33" name="TextBox 33"/>
          <p:cNvSpPr txBox="1"/>
          <p:nvPr/>
        </p:nvSpPr>
        <p:spPr>
          <a:xfrm>
            <a:off x="7209997" y="-10814"/>
            <a:ext cx="9585424" cy="1029214"/>
          </a:xfrm>
          <a:prstGeom prst="rect">
            <a:avLst/>
          </a:prstGeom>
        </p:spPr>
        <p:txBody>
          <a:bodyPr lIns="0" tIns="0" rIns="0" bIns="0" rtlCol="0" anchor="t">
            <a:spAutoFit/>
          </a:bodyPr>
          <a:lstStyle/>
          <a:p>
            <a:pPr algn="ctr">
              <a:lnSpc>
                <a:spcPts val="4171"/>
              </a:lnSpc>
              <a:spcBef>
                <a:spcPct val="0"/>
              </a:spcBef>
            </a:pPr>
            <a:r>
              <a:rPr lang="en-US" sz="2979" u="sng">
                <a:solidFill>
                  <a:srgbClr val="000000"/>
                </a:solidFill>
                <a:latin typeface="Alatsi"/>
                <a:ea typeface="Alatsi"/>
                <a:cs typeface="Alatsi"/>
                <a:sym typeface="Alatsi"/>
              </a:rPr>
              <a:t> Existing Architecture for Wireless HART-Enabled F&amp;G SIS with SCADA Integration</a:t>
            </a:r>
          </a:p>
        </p:txBody>
      </p:sp>
      <p:sp>
        <p:nvSpPr>
          <p:cNvPr id="34" name="TextBox 34"/>
          <p:cNvSpPr txBox="1"/>
          <p:nvPr/>
        </p:nvSpPr>
        <p:spPr>
          <a:xfrm>
            <a:off x="7631652" y="2028699"/>
            <a:ext cx="3409417" cy="447246"/>
          </a:xfrm>
          <a:prstGeom prst="rect">
            <a:avLst/>
          </a:prstGeom>
        </p:spPr>
        <p:txBody>
          <a:bodyPr lIns="0" tIns="0" rIns="0" bIns="0" rtlCol="0" anchor="t">
            <a:spAutoFit/>
          </a:bodyPr>
          <a:lstStyle/>
          <a:p>
            <a:pPr algn="ctr">
              <a:lnSpc>
                <a:spcPts val="3173"/>
              </a:lnSpc>
              <a:spcBef>
                <a:spcPct val="0"/>
              </a:spcBef>
            </a:pPr>
            <a:r>
              <a:rPr lang="en-US" sz="2266">
                <a:solidFill>
                  <a:srgbClr val="000000"/>
                </a:solidFill>
                <a:latin typeface="Inlander Smooth"/>
                <a:ea typeface="Inlander Smooth"/>
                <a:cs typeface="Inlander Smooth"/>
                <a:sym typeface="Inlander Smooth"/>
              </a:rPr>
              <a:t>Field Layer</a:t>
            </a:r>
          </a:p>
        </p:txBody>
      </p:sp>
      <p:sp>
        <p:nvSpPr>
          <p:cNvPr id="35" name="TextBox 35"/>
          <p:cNvSpPr txBox="1"/>
          <p:nvPr/>
        </p:nvSpPr>
        <p:spPr>
          <a:xfrm>
            <a:off x="7471793" y="7432323"/>
            <a:ext cx="3772105" cy="714298"/>
          </a:xfrm>
          <a:prstGeom prst="rect">
            <a:avLst/>
          </a:prstGeom>
        </p:spPr>
        <p:txBody>
          <a:bodyPr lIns="0" tIns="0" rIns="0" bIns="0" rtlCol="0" anchor="t">
            <a:spAutoFit/>
          </a:bodyPr>
          <a:lstStyle/>
          <a:p>
            <a:pPr algn="ctr">
              <a:lnSpc>
                <a:spcPts val="2629"/>
              </a:lnSpc>
              <a:spcBef>
                <a:spcPct val="0"/>
              </a:spcBef>
            </a:pPr>
            <a:r>
              <a:rPr lang="en-US" sz="1878">
                <a:solidFill>
                  <a:srgbClr val="000000"/>
                </a:solidFill>
                <a:latin typeface="Inlander Smooth"/>
                <a:ea typeface="Inlander Smooth"/>
                <a:cs typeface="Inlander Smooth"/>
                <a:sym typeface="Inlander Smooth"/>
              </a:rPr>
              <a:t>Supervisory  &amp; Interface Layer</a:t>
            </a:r>
          </a:p>
        </p:txBody>
      </p:sp>
      <p:sp>
        <p:nvSpPr>
          <p:cNvPr id="36" name="TextBox 36"/>
          <p:cNvSpPr txBox="1"/>
          <p:nvPr/>
        </p:nvSpPr>
        <p:spPr>
          <a:xfrm>
            <a:off x="7706349" y="5624794"/>
            <a:ext cx="3409417" cy="414226"/>
          </a:xfrm>
          <a:prstGeom prst="rect">
            <a:avLst/>
          </a:prstGeom>
        </p:spPr>
        <p:txBody>
          <a:bodyPr lIns="0" tIns="0" rIns="0" bIns="0" rtlCol="0" anchor="t">
            <a:spAutoFit/>
          </a:bodyPr>
          <a:lstStyle/>
          <a:p>
            <a:pPr algn="ctr">
              <a:lnSpc>
                <a:spcPts val="2893"/>
              </a:lnSpc>
              <a:spcBef>
                <a:spcPct val="0"/>
              </a:spcBef>
            </a:pPr>
            <a:r>
              <a:rPr lang="en-US" sz="2066">
                <a:solidFill>
                  <a:srgbClr val="000000"/>
                </a:solidFill>
                <a:latin typeface="Inlander Smooth"/>
                <a:ea typeface="Inlander Smooth"/>
                <a:cs typeface="Inlander Smooth"/>
                <a:sym typeface="Inlander Smooth"/>
              </a:rPr>
              <a:t>Output Layer</a:t>
            </a:r>
          </a:p>
        </p:txBody>
      </p:sp>
      <p:sp>
        <p:nvSpPr>
          <p:cNvPr id="37" name="TextBox 37"/>
          <p:cNvSpPr txBox="1"/>
          <p:nvPr/>
        </p:nvSpPr>
        <p:spPr>
          <a:xfrm>
            <a:off x="7631652" y="9134553"/>
            <a:ext cx="3209825" cy="740695"/>
          </a:xfrm>
          <a:prstGeom prst="rect">
            <a:avLst/>
          </a:prstGeom>
        </p:spPr>
        <p:txBody>
          <a:bodyPr lIns="0" tIns="0" rIns="0" bIns="0" rtlCol="0" anchor="t">
            <a:spAutoFit/>
          </a:bodyPr>
          <a:lstStyle/>
          <a:p>
            <a:pPr algn="ctr">
              <a:lnSpc>
                <a:spcPts val="2737"/>
              </a:lnSpc>
            </a:pPr>
            <a:r>
              <a:rPr lang="en-US" sz="1955">
                <a:solidFill>
                  <a:srgbClr val="000000"/>
                </a:solidFill>
                <a:latin typeface="Inlander Smooth"/>
                <a:ea typeface="Inlander Smooth"/>
                <a:cs typeface="Inlander Smooth"/>
                <a:sym typeface="Inlander Smooth"/>
              </a:rPr>
              <a:t>Communication</a:t>
            </a:r>
          </a:p>
          <a:p>
            <a:pPr algn="ctr">
              <a:lnSpc>
                <a:spcPts val="2760"/>
              </a:lnSpc>
              <a:spcBef>
                <a:spcPct val="0"/>
              </a:spcBef>
            </a:pPr>
            <a:r>
              <a:rPr lang="en-US" sz="1971">
                <a:solidFill>
                  <a:srgbClr val="000000"/>
                </a:solidFill>
                <a:latin typeface="Inlander Smooth"/>
                <a:ea typeface="Inlander Smooth"/>
                <a:cs typeface="Inlander Smooth"/>
                <a:sym typeface="Inlander Smooth"/>
              </a:rPr>
              <a:t> Infrastructure</a:t>
            </a:r>
          </a:p>
        </p:txBody>
      </p:sp>
      <p:sp>
        <p:nvSpPr>
          <p:cNvPr id="38" name="TextBox 38"/>
          <p:cNvSpPr txBox="1"/>
          <p:nvPr/>
        </p:nvSpPr>
        <p:spPr>
          <a:xfrm>
            <a:off x="12631368" y="2171592"/>
            <a:ext cx="3342918" cy="422340"/>
          </a:xfrm>
          <a:prstGeom prst="rect">
            <a:avLst/>
          </a:prstGeom>
        </p:spPr>
        <p:txBody>
          <a:bodyPr lIns="0" tIns="0" rIns="0" bIns="0" rtlCol="0" anchor="t">
            <a:spAutoFit/>
          </a:bodyPr>
          <a:lstStyle/>
          <a:p>
            <a:pPr algn="ctr">
              <a:lnSpc>
                <a:spcPts val="3496"/>
              </a:lnSpc>
              <a:spcBef>
                <a:spcPct val="0"/>
              </a:spcBef>
            </a:pPr>
            <a:r>
              <a:rPr lang="en-US" sz="2497">
                <a:solidFill>
                  <a:srgbClr val="000000"/>
                </a:solidFill>
                <a:latin typeface="Alatsi"/>
                <a:ea typeface="Alatsi"/>
                <a:cs typeface="Alatsi"/>
                <a:sym typeface="Alatsi"/>
              </a:rPr>
              <a:t>Gas &amp; Flame  Detectors</a:t>
            </a:r>
          </a:p>
        </p:txBody>
      </p:sp>
      <p:sp>
        <p:nvSpPr>
          <p:cNvPr id="39" name="TextBox 39"/>
          <p:cNvSpPr txBox="1"/>
          <p:nvPr/>
        </p:nvSpPr>
        <p:spPr>
          <a:xfrm>
            <a:off x="12731769" y="4035704"/>
            <a:ext cx="3304643" cy="414451"/>
          </a:xfrm>
          <a:prstGeom prst="rect">
            <a:avLst/>
          </a:prstGeom>
        </p:spPr>
        <p:txBody>
          <a:bodyPr wrap="square" lIns="0" tIns="0" rIns="0" bIns="0" rtlCol="0" anchor="t">
            <a:spAutoFit/>
          </a:bodyPr>
          <a:lstStyle/>
          <a:p>
            <a:pPr algn="ctr">
              <a:lnSpc>
                <a:spcPts val="3406"/>
              </a:lnSpc>
              <a:spcBef>
                <a:spcPct val="0"/>
              </a:spcBef>
            </a:pPr>
            <a:r>
              <a:rPr lang="en-US" sz="2433" dirty="0">
                <a:solidFill>
                  <a:srgbClr val="000000"/>
                </a:solidFill>
                <a:latin typeface="Alatsi"/>
                <a:ea typeface="Alatsi"/>
                <a:cs typeface="Alatsi"/>
                <a:sym typeface="Alatsi"/>
              </a:rPr>
              <a:t>PLC/RTU for Safety Logic</a:t>
            </a:r>
          </a:p>
        </p:txBody>
      </p:sp>
      <p:sp>
        <p:nvSpPr>
          <p:cNvPr id="40" name="TextBox 40"/>
          <p:cNvSpPr txBox="1"/>
          <p:nvPr/>
        </p:nvSpPr>
        <p:spPr>
          <a:xfrm>
            <a:off x="12731770" y="5527452"/>
            <a:ext cx="4563112" cy="356609"/>
          </a:xfrm>
          <a:prstGeom prst="rect">
            <a:avLst/>
          </a:prstGeom>
        </p:spPr>
        <p:txBody>
          <a:bodyPr lIns="0" tIns="0" rIns="0" bIns="0" rtlCol="0" anchor="t">
            <a:spAutoFit/>
          </a:bodyPr>
          <a:lstStyle/>
          <a:p>
            <a:pPr algn="ctr">
              <a:lnSpc>
                <a:spcPts val="2919"/>
              </a:lnSpc>
              <a:spcBef>
                <a:spcPct val="0"/>
              </a:spcBef>
            </a:pPr>
            <a:r>
              <a:rPr lang="en-US" sz="2085">
                <a:solidFill>
                  <a:srgbClr val="000000"/>
                </a:solidFill>
                <a:latin typeface="Alatsi"/>
                <a:ea typeface="Alatsi"/>
                <a:cs typeface="Alatsi"/>
                <a:sym typeface="Alatsi"/>
              </a:rPr>
              <a:t>Actuators, Alarms &amp; Shutdown Systems </a:t>
            </a:r>
          </a:p>
        </p:txBody>
      </p:sp>
      <p:sp>
        <p:nvSpPr>
          <p:cNvPr id="41" name="TextBox 41"/>
          <p:cNvSpPr txBox="1"/>
          <p:nvPr/>
        </p:nvSpPr>
        <p:spPr>
          <a:xfrm>
            <a:off x="12731770" y="7556357"/>
            <a:ext cx="4905246" cy="363441"/>
          </a:xfrm>
          <a:prstGeom prst="rect">
            <a:avLst/>
          </a:prstGeom>
        </p:spPr>
        <p:txBody>
          <a:bodyPr lIns="0" tIns="0" rIns="0" bIns="0" rtlCol="0" anchor="t">
            <a:spAutoFit/>
          </a:bodyPr>
          <a:lstStyle/>
          <a:p>
            <a:pPr algn="ctr">
              <a:lnSpc>
                <a:spcPts val="3067"/>
              </a:lnSpc>
              <a:spcBef>
                <a:spcPct val="0"/>
              </a:spcBef>
            </a:pPr>
            <a:r>
              <a:rPr lang="en-US" sz="2191">
                <a:solidFill>
                  <a:srgbClr val="000000"/>
                </a:solidFill>
                <a:latin typeface="Alatsi"/>
                <a:ea typeface="Alatsi"/>
                <a:cs typeface="Alatsi"/>
                <a:sym typeface="Alatsi"/>
              </a:rPr>
              <a:t>SCADA &amp; HMI for Visualization &amp; Control</a:t>
            </a:r>
          </a:p>
        </p:txBody>
      </p:sp>
      <p:sp>
        <p:nvSpPr>
          <p:cNvPr id="42" name="TextBox 42"/>
          <p:cNvSpPr txBox="1"/>
          <p:nvPr/>
        </p:nvSpPr>
        <p:spPr>
          <a:xfrm>
            <a:off x="12192001" y="9291293"/>
            <a:ext cx="6010116" cy="384721"/>
          </a:xfrm>
          <a:prstGeom prst="rect">
            <a:avLst/>
          </a:prstGeom>
        </p:spPr>
        <p:txBody>
          <a:bodyPr wrap="square" lIns="0" tIns="0" rIns="0" bIns="0" rtlCol="0" anchor="t">
            <a:spAutoFit/>
          </a:bodyPr>
          <a:lstStyle/>
          <a:p>
            <a:pPr algn="ctr">
              <a:lnSpc>
                <a:spcPts val="2986"/>
              </a:lnSpc>
              <a:spcBef>
                <a:spcPct val="0"/>
              </a:spcBef>
            </a:pPr>
            <a:r>
              <a:rPr lang="en-US" sz="2133" dirty="0">
                <a:solidFill>
                  <a:srgbClr val="000000"/>
                </a:solidFill>
                <a:latin typeface="Alatsi"/>
                <a:ea typeface="Alatsi"/>
                <a:cs typeface="Alatsi"/>
                <a:sym typeface="Alatsi"/>
              </a:rPr>
              <a:t>Wireless HART, Gateways &amp; Redundant Monitoring</a:t>
            </a:r>
          </a:p>
        </p:txBody>
      </p:sp>
      <p:sp>
        <p:nvSpPr>
          <p:cNvPr id="43" name="TextBox 43"/>
          <p:cNvSpPr txBox="1"/>
          <p:nvPr/>
        </p:nvSpPr>
        <p:spPr>
          <a:xfrm>
            <a:off x="11527776" y="2611101"/>
            <a:ext cx="5550101" cy="331587"/>
          </a:xfrm>
          <a:prstGeom prst="rect">
            <a:avLst/>
          </a:prstGeom>
        </p:spPr>
        <p:txBody>
          <a:bodyPr lIns="0" tIns="0" rIns="0" bIns="0" rtlCol="0" anchor="t">
            <a:spAutoFit/>
          </a:bodyPr>
          <a:lstStyle/>
          <a:p>
            <a:pPr algn="ctr">
              <a:lnSpc>
                <a:spcPts val="2723"/>
              </a:lnSpc>
              <a:spcBef>
                <a:spcPct val="0"/>
              </a:spcBef>
            </a:pPr>
            <a:r>
              <a:rPr lang="en-US" sz="1945">
                <a:solidFill>
                  <a:srgbClr val="000000"/>
                </a:solidFill>
                <a:latin typeface="Alatsi"/>
                <a:ea typeface="Alatsi"/>
                <a:cs typeface="Alatsi"/>
                <a:sym typeface="Alatsi"/>
              </a:rPr>
              <a:t>(Detect Combustible Gases,Toxic Gases and Flames)</a:t>
            </a:r>
          </a:p>
        </p:txBody>
      </p:sp>
      <p:sp>
        <p:nvSpPr>
          <p:cNvPr id="44" name="TextBox 44"/>
          <p:cNvSpPr txBox="1"/>
          <p:nvPr/>
        </p:nvSpPr>
        <p:spPr>
          <a:xfrm>
            <a:off x="12731770" y="5947525"/>
            <a:ext cx="4428887" cy="331327"/>
          </a:xfrm>
          <a:prstGeom prst="rect">
            <a:avLst/>
          </a:prstGeom>
        </p:spPr>
        <p:txBody>
          <a:bodyPr lIns="0" tIns="0" rIns="0" bIns="0" rtlCol="0" anchor="t">
            <a:spAutoFit/>
          </a:bodyPr>
          <a:lstStyle/>
          <a:p>
            <a:pPr algn="ctr">
              <a:lnSpc>
                <a:spcPts val="2737"/>
              </a:lnSpc>
              <a:spcBef>
                <a:spcPct val="0"/>
              </a:spcBef>
            </a:pPr>
            <a:r>
              <a:rPr lang="en-US" sz="1955">
                <a:solidFill>
                  <a:srgbClr val="000000"/>
                </a:solidFill>
                <a:latin typeface="Alatsi"/>
                <a:ea typeface="Alatsi"/>
                <a:cs typeface="Alatsi"/>
                <a:sym typeface="Alatsi"/>
              </a:rPr>
              <a:t>(Area Evacuation Alarms,HVAC Shutdown)</a:t>
            </a:r>
          </a:p>
        </p:txBody>
      </p:sp>
      <p:sp>
        <p:nvSpPr>
          <p:cNvPr id="45" name="TextBox 45"/>
          <p:cNvSpPr txBox="1"/>
          <p:nvPr/>
        </p:nvSpPr>
        <p:spPr>
          <a:xfrm>
            <a:off x="11527776" y="4469205"/>
            <a:ext cx="5893475" cy="331327"/>
          </a:xfrm>
          <a:prstGeom prst="rect">
            <a:avLst/>
          </a:prstGeom>
        </p:spPr>
        <p:txBody>
          <a:bodyPr lIns="0" tIns="0" rIns="0" bIns="0" rtlCol="0" anchor="t">
            <a:spAutoFit/>
          </a:bodyPr>
          <a:lstStyle/>
          <a:p>
            <a:pPr algn="ctr">
              <a:lnSpc>
                <a:spcPts val="2737"/>
              </a:lnSpc>
              <a:spcBef>
                <a:spcPct val="0"/>
              </a:spcBef>
            </a:pPr>
            <a:r>
              <a:rPr lang="en-US" sz="1955">
                <a:solidFill>
                  <a:srgbClr val="000000"/>
                </a:solidFill>
                <a:latin typeface="Alatsi"/>
                <a:ea typeface="Alatsi"/>
                <a:cs typeface="Alatsi"/>
                <a:sym typeface="Alatsi"/>
              </a:rPr>
              <a:t>(Execute logic  for alarm threshlolds,delays,shutdowns)</a:t>
            </a:r>
          </a:p>
        </p:txBody>
      </p:sp>
      <p:sp>
        <p:nvSpPr>
          <p:cNvPr id="46" name="TextBox 46"/>
          <p:cNvSpPr txBox="1"/>
          <p:nvPr/>
        </p:nvSpPr>
        <p:spPr>
          <a:xfrm>
            <a:off x="12731769" y="9709584"/>
            <a:ext cx="5263277" cy="331327"/>
          </a:xfrm>
          <a:prstGeom prst="rect">
            <a:avLst/>
          </a:prstGeom>
        </p:spPr>
        <p:txBody>
          <a:bodyPr lIns="0" tIns="0" rIns="0" bIns="0" rtlCol="0" anchor="t">
            <a:spAutoFit/>
          </a:bodyPr>
          <a:lstStyle/>
          <a:p>
            <a:pPr algn="ctr">
              <a:lnSpc>
                <a:spcPts val="2737"/>
              </a:lnSpc>
              <a:spcBef>
                <a:spcPct val="0"/>
              </a:spcBef>
            </a:pPr>
            <a:r>
              <a:rPr lang="en-US" sz="1955" dirty="0">
                <a:solidFill>
                  <a:srgbClr val="000000"/>
                </a:solidFill>
                <a:latin typeface="Alatsi"/>
                <a:ea typeface="Alatsi"/>
                <a:cs typeface="Alatsi"/>
                <a:sym typeface="Alatsi"/>
              </a:rPr>
              <a:t>(Mesh Network Reliability and Security)</a:t>
            </a:r>
          </a:p>
        </p:txBody>
      </p:sp>
      <p:sp>
        <p:nvSpPr>
          <p:cNvPr id="47" name="TextBox 47"/>
          <p:cNvSpPr txBox="1"/>
          <p:nvPr/>
        </p:nvSpPr>
        <p:spPr>
          <a:xfrm>
            <a:off x="12923401" y="7959709"/>
            <a:ext cx="4045625" cy="313263"/>
          </a:xfrm>
          <a:prstGeom prst="rect">
            <a:avLst/>
          </a:prstGeom>
        </p:spPr>
        <p:txBody>
          <a:bodyPr lIns="0" tIns="0" rIns="0" bIns="0" rtlCol="0" anchor="t">
            <a:spAutoFit/>
          </a:bodyPr>
          <a:lstStyle/>
          <a:p>
            <a:pPr algn="ctr">
              <a:lnSpc>
                <a:spcPts val="2683"/>
              </a:lnSpc>
              <a:spcBef>
                <a:spcPct val="0"/>
              </a:spcBef>
            </a:pPr>
            <a:r>
              <a:rPr lang="en-US" sz="1916">
                <a:solidFill>
                  <a:srgbClr val="000000"/>
                </a:solidFill>
                <a:latin typeface="Alatsi"/>
                <a:ea typeface="Alatsi"/>
                <a:cs typeface="Alatsi"/>
                <a:sym typeface="Alatsi"/>
              </a:rPr>
              <a:t>(Real-time Monitoring,Alarm Logging)</a:t>
            </a:r>
          </a:p>
        </p:txBody>
      </p:sp>
      <p:sp>
        <p:nvSpPr>
          <p:cNvPr id="48" name="TextBox 48"/>
          <p:cNvSpPr txBox="1"/>
          <p:nvPr/>
        </p:nvSpPr>
        <p:spPr>
          <a:xfrm>
            <a:off x="440539" y="6938155"/>
            <a:ext cx="3772105" cy="474617"/>
          </a:xfrm>
          <a:prstGeom prst="rect">
            <a:avLst/>
          </a:prstGeom>
        </p:spPr>
        <p:txBody>
          <a:bodyPr wrap="square" lIns="0" tIns="0" rIns="0" bIns="0" rtlCol="0" anchor="t">
            <a:spAutoFit/>
          </a:bodyPr>
          <a:lstStyle/>
          <a:p>
            <a:pPr algn="ctr">
              <a:lnSpc>
                <a:spcPts val="3979"/>
              </a:lnSpc>
              <a:spcBef>
                <a:spcPct val="0"/>
              </a:spcBef>
            </a:pPr>
            <a:r>
              <a:rPr lang="en-US" sz="2842" u="sng" dirty="0">
                <a:solidFill>
                  <a:srgbClr val="000000"/>
                </a:solidFill>
                <a:latin typeface="Inlander Smooth"/>
                <a:ea typeface="Inlander Smooth"/>
                <a:cs typeface="Inlander Smooth"/>
                <a:sym typeface="Inlander Smooth"/>
              </a:rPr>
              <a:t>System Data Flow</a:t>
            </a:r>
          </a:p>
        </p:txBody>
      </p:sp>
      <p:sp>
        <p:nvSpPr>
          <p:cNvPr id="49" name="TextBox 49"/>
          <p:cNvSpPr txBox="1"/>
          <p:nvPr/>
        </p:nvSpPr>
        <p:spPr>
          <a:xfrm>
            <a:off x="220269" y="7619976"/>
            <a:ext cx="4035036" cy="368308"/>
          </a:xfrm>
          <a:prstGeom prst="rect">
            <a:avLst/>
          </a:prstGeom>
        </p:spPr>
        <p:txBody>
          <a:bodyPr lIns="0" tIns="0" rIns="0" bIns="0" rtlCol="0" anchor="t">
            <a:spAutoFit/>
          </a:bodyPr>
          <a:lstStyle/>
          <a:p>
            <a:pPr algn="ctr">
              <a:lnSpc>
                <a:spcPts val="3058"/>
              </a:lnSpc>
              <a:spcBef>
                <a:spcPct val="0"/>
              </a:spcBef>
            </a:pPr>
            <a:r>
              <a:rPr lang="en-US" sz="2184" dirty="0">
                <a:solidFill>
                  <a:srgbClr val="000000"/>
                </a:solidFill>
                <a:latin typeface="Alatsi"/>
                <a:ea typeface="Alatsi"/>
                <a:cs typeface="Alatsi"/>
                <a:sym typeface="Alatsi"/>
              </a:rPr>
              <a:t>📡➡️📶➡️🧠➡️🌐➡️🖥️</a:t>
            </a:r>
          </a:p>
        </p:txBody>
      </p:sp>
      <p:sp>
        <p:nvSpPr>
          <p:cNvPr id="50" name="TextBox 50"/>
          <p:cNvSpPr txBox="1"/>
          <p:nvPr/>
        </p:nvSpPr>
        <p:spPr>
          <a:xfrm>
            <a:off x="0" y="8098997"/>
            <a:ext cx="6983500" cy="1699752"/>
          </a:xfrm>
          <a:prstGeom prst="rect">
            <a:avLst/>
          </a:prstGeom>
        </p:spPr>
        <p:txBody>
          <a:bodyPr lIns="0" tIns="0" rIns="0" bIns="0" rtlCol="0" anchor="t">
            <a:spAutoFit/>
          </a:bodyPr>
          <a:lstStyle/>
          <a:p>
            <a:pPr algn="ctr">
              <a:lnSpc>
                <a:spcPts val="3437"/>
              </a:lnSpc>
              <a:spcBef>
                <a:spcPct val="0"/>
              </a:spcBef>
            </a:pPr>
            <a:r>
              <a:rPr lang="en-US" sz="2455">
                <a:solidFill>
                  <a:srgbClr val="000000"/>
                </a:solidFill>
                <a:latin typeface="Alatsi"/>
                <a:ea typeface="Alatsi"/>
                <a:cs typeface="Alatsi"/>
                <a:sym typeface="Alatsi"/>
              </a:rPr>
              <a:t>F&amp;G Detector → Wireless HART (via Adapter) → Wireless HART (Mesh Network) → Wireless HART (Gateway)  → Safety PLC → SCADA/HMI (via Modbus TCP) → Control Room</a:t>
            </a:r>
          </a:p>
        </p:txBody>
      </p:sp>
      <p:sp>
        <p:nvSpPr>
          <p:cNvPr id="51" name="Freeform 51"/>
          <p:cNvSpPr/>
          <p:nvPr/>
        </p:nvSpPr>
        <p:spPr>
          <a:xfrm>
            <a:off x="16795421" y="46336"/>
            <a:ext cx="1492579" cy="1417772"/>
          </a:xfrm>
          <a:custGeom>
            <a:avLst/>
            <a:gdLst/>
            <a:ahLst/>
            <a:cxnLst/>
            <a:rect l="l" t="t" r="r" b="b"/>
            <a:pathLst>
              <a:path w="1792869" h="1544301">
                <a:moveTo>
                  <a:pt x="0" y="0"/>
                </a:moveTo>
                <a:lnTo>
                  <a:pt x="1792869" y="0"/>
                </a:lnTo>
                <a:lnTo>
                  <a:pt x="1792869" y="1544301"/>
                </a:lnTo>
                <a:lnTo>
                  <a:pt x="0" y="1544301"/>
                </a:lnTo>
                <a:lnTo>
                  <a:pt x="0" y="0"/>
                </a:lnTo>
                <a:close/>
              </a:path>
            </a:pathLst>
          </a:custGeom>
          <a:blipFill>
            <a:blip r:embed="rId8"/>
            <a:stretch>
              <a:fillRect t="-10680" r="-4535" b="-10680"/>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5113" y="298057"/>
            <a:ext cx="7821050" cy="3545639"/>
          </a:xfrm>
          <a:custGeom>
            <a:avLst/>
            <a:gdLst/>
            <a:ahLst/>
            <a:cxnLst/>
            <a:rect l="l" t="t" r="r" b="b"/>
            <a:pathLst>
              <a:path w="7821050" h="3545639">
                <a:moveTo>
                  <a:pt x="0" y="0"/>
                </a:moveTo>
                <a:lnTo>
                  <a:pt x="7821051" y="0"/>
                </a:lnTo>
                <a:lnTo>
                  <a:pt x="7821051" y="3545639"/>
                </a:lnTo>
                <a:lnTo>
                  <a:pt x="0" y="3545639"/>
                </a:lnTo>
                <a:lnTo>
                  <a:pt x="0" y="0"/>
                </a:lnTo>
                <a:close/>
              </a:path>
            </a:pathLst>
          </a:custGeom>
          <a:blipFill>
            <a:blip r:embed="rId2"/>
            <a:stretch>
              <a:fillRect l="-9754" t="-11544" r="-21222" b="-29299"/>
            </a:stretch>
          </a:blipFill>
        </p:spPr>
      </p:sp>
      <p:grpSp>
        <p:nvGrpSpPr>
          <p:cNvPr id="3" name="Group 3"/>
          <p:cNvGrpSpPr/>
          <p:nvPr/>
        </p:nvGrpSpPr>
        <p:grpSpPr>
          <a:xfrm>
            <a:off x="8174530" y="1661867"/>
            <a:ext cx="3086100" cy="1105217"/>
            <a:chOff x="0" y="0"/>
            <a:chExt cx="812800" cy="291086"/>
          </a:xfrm>
        </p:grpSpPr>
        <p:sp>
          <p:nvSpPr>
            <p:cNvPr id="4" name="Freeform 4"/>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5" name="TextBox 5"/>
            <p:cNvSpPr txBox="1"/>
            <p:nvPr/>
          </p:nvSpPr>
          <p:spPr>
            <a:xfrm>
              <a:off x="0" y="-38100"/>
              <a:ext cx="812800" cy="329186"/>
            </a:xfrm>
            <a:prstGeom prst="rect">
              <a:avLst/>
            </a:prstGeom>
          </p:spPr>
          <p:txBody>
            <a:bodyPr lIns="50800" tIns="50800" rIns="50800" bIns="50800" rtlCol="0" anchor="ctr"/>
            <a:lstStyle/>
            <a:p>
              <a:pPr algn="ctr">
                <a:lnSpc>
                  <a:spcPts val="2719"/>
                </a:lnSpc>
              </a:pPr>
              <a:endParaRPr/>
            </a:p>
          </p:txBody>
        </p:sp>
      </p:grpSp>
      <p:grpSp>
        <p:nvGrpSpPr>
          <p:cNvPr id="6" name="Group 6"/>
          <p:cNvGrpSpPr/>
          <p:nvPr/>
        </p:nvGrpSpPr>
        <p:grpSpPr>
          <a:xfrm>
            <a:off x="8172364" y="3423333"/>
            <a:ext cx="3086100" cy="1105217"/>
            <a:chOff x="0" y="0"/>
            <a:chExt cx="812800" cy="291086"/>
          </a:xfrm>
        </p:grpSpPr>
        <p:sp>
          <p:nvSpPr>
            <p:cNvPr id="7" name="Freeform 7"/>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8" name="TextBox 8"/>
            <p:cNvSpPr txBox="1"/>
            <p:nvPr/>
          </p:nvSpPr>
          <p:spPr>
            <a:xfrm>
              <a:off x="0" y="-104775"/>
              <a:ext cx="812800" cy="395861"/>
            </a:xfrm>
            <a:prstGeom prst="rect">
              <a:avLst/>
            </a:prstGeom>
          </p:spPr>
          <p:txBody>
            <a:bodyPr lIns="50800" tIns="50800" rIns="50800" bIns="50800" rtlCol="0" anchor="ctr"/>
            <a:lstStyle/>
            <a:p>
              <a:pPr algn="ctr">
                <a:lnSpc>
                  <a:spcPts val="2719"/>
                </a:lnSpc>
              </a:pPr>
              <a:endParaRPr/>
            </a:p>
          </p:txBody>
        </p:sp>
      </p:grpSp>
      <p:grpSp>
        <p:nvGrpSpPr>
          <p:cNvPr id="9" name="Group 9"/>
          <p:cNvGrpSpPr/>
          <p:nvPr/>
        </p:nvGrpSpPr>
        <p:grpSpPr>
          <a:xfrm>
            <a:off x="8172364" y="8764206"/>
            <a:ext cx="3086100" cy="1105217"/>
            <a:chOff x="0" y="0"/>
            <a:chExt cx="812800" cy="291086"/>
          </a:xfrm>
        </p:grpSpPr>
        <p:sp>
          <p:nvSpPr>
            <p:cNvPr id="10" name="Freeform 10"/>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11" name="TextBox 11"/>
            <p:cNvSpPr txBox="1"/>
            <p:nvPr/>
          </p:nvSpPr>
          <p:spPr>
            <a:xfrm>
              <a:off x="0" y="-38100"/>
              <a:ext cx="812800" cy="329186"/>
            </a:xfrm>
            <a:prstGeom prst="rect">
              <a:avLst/>
            </a:prstGeom>
          </p:spPr>
          <p:txBody>
            <a:bodyPr lIns="50800" tIns="50800" rIns="50800" bIns="50800" rtlCol="0" anchor="ctr"/>
            <a:lstStyle/>
            <a:p>
              <a:pPr algn="ctr">
                <a:lnSpc>
                  <a:spcPts val="2719"/>
                </a:lnSpc>
              </a:pPr>
              <a:endParaRPr/>
            </a:p>
          </p:txBody>
        </p:sp>
      </p:grpSp>
      <p:grpSp>
        <p:nvGrpSpPr>
          <p:cNvPr id="12" name="Group 12"/>
          <p:cNvGrpSpPr/>
          <p:nvPr/>
        </p:nvGrpSpPr>
        <p:grpSpPr>
          <a:xfrm>
            <a:off x="8172364" y="7077964"/>
            <a:ext cx="3086100" cy="1105217"/>
            <a:chOff x="0" y="0"/>
            <a:chExt cx="812800" cy="291086"/>
          </a:xfrm>
        </p:grpSpPr>
        <p:sp>
          <p:nvSpPr>
            <p:cNvPr id="13" name="Freeform 13"/>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14" name="TextBox 14"/>
            <p:cNvSpPr txBox="1"/>
            <p:nvPr/>
          </p:nvSpPr>
          <p:spPr>
            <a:xfrm>
              <a:off x="0" y="-38100"/>
              <a:ext cx="812800" cy="329186"/>
            </a:xfrm>
            <a:prstGeom prst="rect">
              <a:avLst/>
            </a:prstGeom>
          </p:spPr>
          <p:txBody>
            <a:bodyPr lIns="50800" tIns="50800" rIns="50800" bIns="50800" rtlCol="0" anchor="ctr"/>
            <a:lstStyle/>
            <a:p>
              <a:pPr algn="ctr">
                <a:lnSpc>
                  <a:spcPts val="2719"/>
                </a:lnSpc>
              </a:pPr>
              <a:endParaRPr/>
            </a:p>
          </p:txBody>
        </p:sp>
      </p:grpSp>
      <p:grpSp>
        <p:nvGrpSpPr>
          <p:cNvPr id="15" name="Group 15"/>
          <p:cNvGrpSpPr/>
          <p:nvPr/>
        </p:nvGrpSpPr>
        <p:grpSpPr>
          <a:xfrm>
            <a:off x="8172364" y="5392212"/>
            <a:ext cx="3086100" cy="1105217"/>
            <a:chOff x="0" y="0"/>
            <a:chExt cx="812800" cy="291086"/>
          </a:xfrm>
        </p:grpSpPr>
        <p:sp>
          <p:nvSpPr>
            <p:cNvPr id="16" name="Freeform 16"/>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17" name="TextBox 17"/>
            <p:cNvSpPr txBox="1"/>
            <p:nvPr/>
          </p:nvSpPr>
          <p:spPr>
            <a:xfrm>
              <a:off x="0" y="-38100"/>
              <a:ext cx="812800" cy="329186"/>
            </a:xfrm>
            <a:prstGeom prst="rect">
              <a:avLst/>
            </a:prstGeom>
          </p:spPr>
          <p:txBody>
            <a:bodyPr lIns="50800" tIns="50800" rIns="50800" bIns="50800" rtlCol="0" anchor="ctr"/>
            <a:lstStyle/>
            <a:p>
              <a:pPr algn="ctr">
                <a:lnSpc>
                  <a:spcPts val="2719"/>
                </a:lnSpc>
              </a:pPr>
              <a:endParaRPr/>
            </a:p>
          </p:txBody>
        </p:sp>
      </p:grpSp>
      <p:sp>
        <p:nvSpPr>
          <p:cNvPr id="18" name="TextBox 18"/>
          <p:cNvSpPr txBox="1"/>
          <p:nvPr/>
        </p:nvSpPr>
        <p:spPr>
          <a:xfrm>
            <a:off x="8626101" y="3483783"/>
            <a:ext cx="2054900" cy="1044766"/>
          </a:xfrm>
          <a:prstGeom prst="rect">
            <a:avLst/>
          </a:prstGeom>
        </p:spPr>
        <p:txBody>
          <a:bodyPr lIns="0" tIns="0" rIns="0" bIns="0" rtlCol="0" anchor="t">
            <a:spAutoFit/>
          </a:bodyPr>
          <a:lstStyle/>
          <a:p>
            <a:pPr algn="ctr">
              <a:lnSpc>
                <a:spcPts val="3839"/>
              </a:lnSpc>
              <a:spcBef>
                <a:spcPct val="0"/>
              </a:spcBef>
            </a:pPr>
            <a:r>
              <a:rPr lang="en-US" sz="2742">
                <a:solidFill>
                  <a:srgbClr val="000000"/>
                </a:solidFill>
                <a:latin typeface="Inlander Smooth"/>
                <a:ea typeface="Inlander Smooth"/>
                <a:cs typeface="Inlander Smooth"/>
                <a:sym typeface="Inlander Smooth"/>
              </a:rPr>
              <a:t>REPEATER LAYER</a:t>
            </a:r>
          </a:p>
        </p:txBody>
      </p:sp>
      <p:sp>
        <p:nvSpPr>
          <p:cNvPr id="19" name="AutoShape 19"/>
          <p:cNvSpPr/>
          <p:nvPr/>
        </p:nvSpPr>
        <p:spPr>
          <a:xfrm flipH="1">
            <a:off x="9715414" y="2767084"/>
            <a:ext cx="2166" cy="656249"/>
          </a:xfrm>
          <a:prstGeom prst="line">
            <a:avLst/>
          </a:prstGeom>
          <a:ln w="38100" cap="flat">
            <a:solidFill>
              <a:srgbClr val="000000"/>
            </a:solidFill>
            <a:prstDash val="solid"/>
            <a:headEnd type="none" w="sm" len="sm"/>
            <a:tailEnd type="triangle" w="lg" len="med"/>
          </a:ln>
        </p:spPr>
      </p:sp>
      <p:sp>
        <p:nvSpPr>
          <p:cNvPr id="20" name="AutoShape 20"/>
          <p:cNvSpPr/>
          <p:nvPr/>
        </p:nvSpPr>
        <p:spPr>
          <a:xfrm>
            <a:off x="9715414" y="8183181"/>
            <a:ext cx="0" cy="622176"/>
          </a:xfrm>
          <a:prstGeom prst="line">
            <a:avLst/>
          </a:prstGeom>
          <a:ln w="38100" cap="flat">
            <a:solidFill>
              <a:srgbClr val="000000"/>
            </a:solidFill>
            <a:prstDash val="solid"/>
            <a:headEnd type="none" w="sm" len="sm"/>
            <a:tailEnd type="triangle" w="lg" len="med"/>
          </a:ln>
        </p:spPr>
      </p:sp>
      <p:sp>
        <p:nvSpPr>
          <p:cNvPr id="21" name="AutoShape 21"/>
          <p:cNvSpPr/>
          <p:nvPr/>
        </p:nvSpPr>
        <p:spPr>
          <a:xfrm>
            <a:off x="9715414" y="6542373"/>
            <a:ext cx="0" cy="535591"/>
          </a:xfrm>
          <a:prstGeom prst="line">
            <a:avLst/>
          </a:prstGeom>
          <a:ln w="38100" cap="flat">
            <a:solidFill>
              <a:srgbClr val="000000"/>
            </a:solidFill>
            <a:prstDash val="solid"/>
            <a:headEnd type="none" w="sm" len="sm"/>
            <a:tailEnd type="triangle" w="lg" len="med"/>
          </a:ln>
        </p:spPr>
      </p:sp>
      <p:sp>
        <p:nvSpPr>
          <p:cNvPr id="22" name="AutoShape 22"/>
          <p:cNvSpPr/>
          <p:nvPr/>
        </p:nvSpPr>
        <p:spPr>
          <a:xfrm flipH="1">
            <a:off x="9715414" y="4528549"/>
            <a:ext cx="28178" cy="863663"/>
          </a:xfrm>
          <a:prstGeom prst="line">
            <a:avLst/>
          </a:prstGeom>
          <a:ln w="38100" cap="flat">
            <a:solidFill>
              <a:srgbClr val="000000"/>
            </a:solidFill>
            <a:prstDash val="solid"/>
            <a:headEnd type="none" w="sm" len="sm"/>
            <a:tailEnd type="triangle" w="lg" len="med"/>
          </a:ln>
        </p:spPr>
      </p:sp>
      <p:sp>
        <p:nvSpPr>
          <p:cNvPr id="23" name="AutoShape 23"/>
          <p:cNvSpPr/>
          <p:nvPr/>
        </p:nvSpPr>
        <p:spPr>
          <a:xfrm>
            <a:off x="11382189" y="3956891"/>
            <a:ext cx="1167707" cy="0"/>
          </a:xfrm>
          <a:prstGeom prst="line">
            <a:avLst/>
          </a:prstGeom>
          <a:ln w="38100" cap="flat">
            <a:solidFill>
              <a:srgbClr val="000000"/>
            </a:solidFill>
            <a:prstDash val="solid"/>
            <a:headEnd type="none" w="sm" len="sm"/>
            <a:tailEnd type="triangle" w="lg" len="med"/>
          </a:ln>
        </p:spPr>
      </p:sp>
      <p:sp>
        <p:nvSpPr>
          <p:cNvPr id="24" name="AutoShape 24"/>
          <p:cNvSpPr/>
          <p:nvPr/>
        </p:nvSpPr>
        <p:spPr>
          <a:xfrm>
            <a:off x="11382189" y="9335864"/>
            <a:ext cx="1167707" cy="0"/>
          </a:xfrm>
          <a:prstGeom prst="line">
            <a:avLst/>
          </a:prstGeom>
          <a:ln w="38100" cap="flat">
            <a:solidFill>
              <a:srgbClr val="000000"/>
            </a:solidFill>
            <a:prstDash val="solid"/>
            <a:headEnd type="none" w="sm" len="sm"/>
            <a:tailEnd type="triangle" w="lg" len="med"/>
          </a:ln>
        </p:spPr>
      </p:sp>
      <p:sp>
        <p:nvSpPr>
          <p:cNvPr id="25" name="AutoShape 25"/>
          <p:cNvSpPr/>
          <p:nvPr/>
        </p:nvSpPr>
        <p:spPr>
          <a:xfrm>
            <a:off x="11382189" y="7782828"/>
            <a:ext cx="1167707" cy="0"/>
          </a:xfrm>
          <a:prstGeom prst="line">
            <a:avLst/>
          </a:prstGeom>
          <a:ln w="38100" cap="flat">
            <a:solidFill>
              <a:srgbClr val="000000"/>
            </a:solidFill>
            <a:prstDash val="solid"/>
            <a:headEnd type="none" w="sm" len="sm"/>
            <a:tailEnd type="triangle" w="lg" len="med"/>
          </a:ln>
        </p:spPr>
      </p:sp>
      <p:sp>
        <p:nvSpPr>
          <p:cNvPr id="26" name="AutoShape 26"/>
          <p:cNvSpPr/>
          <p:nvPr/>
        </p:nvSpPr>
        <p:spPr>
          <a:xfrm>
            <a:off x="11382189" y="6030228"/>
            <a:ext cx="1167707" cy="0"/>
          </a:xfrm>
          <a:prstGeom prst="line">
            <a:avLst/>
          </a:prstGeom>
          <a:ln w="38100" cap="flat">
            <a:solidFill>
              <a:srgbClr val="000000"/>
            </a:solidFill>
            <a:prstDash val="solid"/>
            <a:headEnd type="none" w="sm" len="sm"/>
            <a:tailEnd type="triangle" w="lg" len="med"/>
          </a:ln>
        </p:spPr>
      </p:sp>
      <p:sp>
        <p:nvSpPr>
          <p:cNvPr id="27" name="AutoShape 27"/>
          <p:cNvSpPr/>
          <p:nvPr/>
        </p:nvSpPr>
        <p:spPr>
          <a:xfrm>
            <a:off x="11382189" y="2202093"/>
            <a:ext cx="1167707" cy="0"/>
          </a:xfrm>
          <a:prstGeom prst="line">
            <a:avLst/>
          </a:prstGeom>
          <a:ln w="38100" cap="flat">
            <a:solidFill>
              <a:srgbClr val="000000"/>
            </a:solidFill>
            <a:prstDash val="solid"/>
            <a:headEnd type="none" w="sm" len="sm"/>
            <a:tailEnd type="triangle" w="lg" len="med"/>
          </a:ln>
        </p:spPr>
      </p:sp>
      <p:sp>
        <p:nvSpPr>
          <p:cNvPr id="28" name="TextBox 28"/>
          <p:cNvSpPr txBox="1"/>
          <p:nvPr/>
        </p:nvSpPr>
        <p:spPr>
          <a:xfrm>
            <a:off x="12622286" y="1997896"/>
            <a:ext cx="4651772" cy="435519"/>
          </a:xfrm>
          <a:prstGeom prst="rect">
            <a:avLst/>
          </a:prstGeom>
        </p:spPr>
        <p:txBody>
          <a:bodyPr lIns="0" tIns="0" rIns="0" bIns="0" rtlCol="0" anchor="t">
            <a:spAutoFit/>
          </a:bodyPr>
          <a:lstStyle/>
          <a:p>
            <a:pPr algn="ctr">
              <a:lnSpc>
                <a:spcPts val="3295"/>
              </a:lnSpc>
              <a:spcBef>
                <a:spcPct val="0"/>
              </a:spcBef>
            </a:pPr>
            <a:r>
              <a:rPr lang="en-US" sz="2353" b="1">
                <a:solidFill>
                  <a:srgbClr val="B19F7E"/>
                </a:solidFill>
                <a:latin typeface="Gill Sans Display Ultra-Bold"/>
                <a:ea typeface="Gill Sans Display Ultra-Bold"/>
                <a:cs typeface="Gill Sans Display Ultra-Bold"/>
                <a:sym typeface="Gill Sans Display Ultra-Bold"/>
              </a:rPr>
              <a:t>Vanguard CH4/H2S Detectors</a:t>
            </a:r>
          </a:p>
        </p:txBody>
      </p:sp>
      <p:sp>
        <p:nvSpPr>
          <p:cNvPr id="29" name="Freeform 29"/>
          <p:cNvSpPr/>
          <p:nvPr/>
        </p:nvSpPr>
        <p:spPr>
          <a:xfrm>
            <a:off x="16781353" y="1977756"/>
            <a:ext cx="1710023" cy="1398574"/>
          </a:xfrm>
          <a:custGeom>
            <a:avLst/>
            <a:gdLst/>
            <a:ahLst/>
            <a:cxnLst/>
            <a:rect l="l" t="t" r="r" b="b"/>
            <a:pathLst>
              <a:path w="1710023" h="1398574">
                <a:moveTo>
                  <a:pt x="0" y="0"/>
                </a:moveTo>
                <a:lnTo>
                  <a:pt x="1710024" y="0"/>
                </a:lnTo>
                <a:lnTo>
                  <a:pt x="1710024" y="1398574"/>
                </a:lnTo>
                <a:lnTo>
                  <a:pt x="0" y="1398574"/>
                </a:lnTo>
                <a:lnTo>
                  <a:pt x="0" y="0"/>
                </a:lnTo>
                <a:close/>
              </a:path>
            </a:pathLst>
          </a:custGeom>
          <a:blipFill>
            <a:blip r:embed="rId3"/>
            <a:stretch>
              <a:fillRect t="-5713" b="-16555"/>
            </a:stretch>
          </a:blipFill>
        </p:spPr>
      </p:sp>
      <p:sp>
        <p:nvSpPr>
          <p:cNvPr id="30" name="Freeform 30"/>
          <p:cNvSpPr/>
          <p:nvPr/>
        </p:nvSpPr>
        <p:spPr>
          <a:xfrm>
            <a:off x="16176599" y="4219007"/>
            <a:ext cx="2111401" cy="1642774"/>
          </a:xfrm>
          <a:custGeom>
            <a:avLst/>
            <a:gdLst/>
            <a:ahLst/>
            <a:cxnLst/>
            <a:rect l="l" t="t" r="r" b="b"/>
            <a:pathLst>
              <a:path w="2111401" h="1642774">
                <a:moveTo>
                  <a:pt x="0" y="0"/>
                </a:moveTo>
                <a:lnTo>
                  <a:pt x="2111401" y="0"/>
                </a:lnTo>
                <a:lnTo>
                  <a:pt x="2111401" y="1642773"/>
                </a:lnTo>
                <a:lnTo>
                  <a:pt x="0" y="1642773"/>
                </a:lnTo>
                <a:lnTo>
                  <a:pt x="0" y="0"/>
                </a:lnTo>
                <a:close/>
              </a:path>
            </a:pathLst>
          </a:custGeom>
          <a:blipFill>
            <a:blip r:embed="rId4"/>
            <a:stretch>
              <a:fillRect t="-14263" b="-14263"/>
            </a:stretch>
          </a:blipFill>
        </p:spPr>
      </p:sp>
      <p:sp>
        <p:nvSpPr>
          <p:cNvPr id="31" name="Freeform 31"/>
          <p:cNvSpPr/>
          <p:nvPr/>
        </p:nvSpPr>
        <p:spPr>
          <a:xfrm>
            <a:off x="16176599" y="6211856"/>
            <a:ext cx="2057304" cy="1371600"/>
          </a:xfrm>
          <a:custGeom>
            <a:avLst/>
            <a:gdLst/>
            <a:ahLst/>
            <a:cxnLst/>
            <a:rect l="l" t="t" r="r" b="b"/>
            <a:pathLst>
              <a:path w="2057304" h="1371600">
                <a:moveTo>
                  <a:pt x="0" y="0"/>
                </a:moveTo>
                <a:lnTo>
                  <a:pt x="2057304" y="0"/>
                </a:lnTo>
                <a:lnTo>
                  <a:pt x="2057304" y="1371600"/>
                </a:lnTo>
                <a:lnTo>
                  <a:pt x="0" y="1371600"/>
                </a:lnTo>
                <a:lnTo>
                  <a:pt x="0" y="0"/>
                </a:lnTo>
                <a:close/>
              </a:path>
            </a:pathLst>
          </a:custGeom>
          <a:blipFill>
            <a:blip r:embed="rId5"/>
            <a:stretch>
              <a:fillRect t="-35742" r="-3230" b="-19095"/>
            </a:stretch>
          </a:blipFill>
        </p:spPr>
      </p:sp>
      <p:sp>
        <p:nvSpPr>
          <p:cNvPr id="32" name="Freeform 32"/>
          <p:cNvSpPr/>
          <p:nvPr/>
        </p:nvSpPr>
        <p:spPr>
          <a:xfrm>
            <a:off x="16237446" y="7935881"/>
            <a:ext cx="1935610" cy="1199951"/>
          </a:xfrm>
          <a:custGeom>
            <a:avLst/>
            <a:gdLst/>
            <a:ahLst/>
            <a:cxnLst/>
            <a:rect l="l" t="t" r="r" b="b"/>
            <a:pathLst>
              <a:path w="1935610" h="1199951">
                <a:moveTo>
                  <a:pt x="0" y="0"/>
                </a:moveTo>
                <a:lnTo>
                  <a:pt x="1935610" y="0"/>
                </a:lnTo>
                <a:lnTo>
                  <a:pt x="1935610" y="1199951"/>
                </a:lnTo>
                <a:lnTo>
                  <a:pt x="0" y="1199951"/>
                </a:lnTo>
                <a:lnTo>
                  <a:pt x="0" y="0"/>
                </a:lnTo>
                <a:close/>
              </a:path>
            </a:pathLst>
          </a:custGeom>
          <a:blipFill>
            <a:blip r:embed="rId6"/>
            <a:stretch>
              <a:fillRect l="-111111" t="-78224" b="-77179"/>
            </a:stretch>
          </a:blipFill>
        </p:spPr>
      </p:sp>
      <p:sp>
        <p:nvSpPr>
          <p:cNvPr id="33" name="Freeform 33"/>
          <p:cNvSpPr/>
          <p:nvPr/>
        </p:nvSpPr>
        <p:spPr>
          <a:xfrm>
            <a:off x="16292233" y="9316814"/>
            <a:ext cx="1922692" cy="970186"/>
          </a:xfrm>
          <a:custGeom>
            <a:avLst/>
            <a:gdLst/>
            <a:ahLst/>
            <a:cxnLst/>
            <a:rect l="l" t="t" r="r" b="b"/>
            <a:pathLst>
              <a:path w="1922692" h="970186">
                <a:moveTo>
                  <a:pt x="0" y="0"/>
                </a:moveTo>
                <a:lnTo>
                  <a:pt x="1922692" y="0"/>
                </a:lnTo>
                <a:lnTo>
                  <a:pt x="1922692" y="970186"/>
                </a:lnTo>
                <a:lnTo>
                  <a:pt x="0" y="970186"/>
                </a:lnTo>
                <a:lnTo>
                  <a:pt x="0" y="0"/>
                </a:lnTo>
                <a:close/>
              </a:path>
            </a:pathLst>
          </a:custGeom>
          <a:blipFill>
            <a:blip r:embed="rId7"/>
            <a:stretch>
              <a:fillRect l="-6066" r="-6066"/>
            </a:stretch>
          </a:blipFill>
        </p:spPr>
      </p:sp>
      <p:sp>
        <p:nvSpPr>
          <p:cNvPr id="34" name="Freeform 34"/>
          <p:cNvSpPr/>
          <p:nvPr/>
        </p:nvSpPr>
        <p:spPr>
          <a:xfrm>
            <a:off x="16379977" y="15497"/>
            <a:ext cx="1908024" cy="1398574"/>
          </a:xfrm>
          <a:custGeom>
            <a:avLst/>
            <a:gdLst/>
            <a:ahLst/>
            <a:cxnLst/>
            <a:rect l="l" t="t" r="r" b="b"/>
            <a:pathLst>
              <a:path w="2111401" h="1625331">
                <a:moveTo>
                  <a:pt x="0" y="0"/>
                </a:moveTo>
                <a:lnTo>
                  <a:pt x="2111401" y="0"/>
                </a:lnTo>
                <a:lnTo>
                  <a:pt x="2111401" y="1625330"/>
                </a:lnTo>
                <a:lnTo>
                  <a:pt x="0" y="1625330"/>
                </a:lnTo>
                <a:lnTo>
                  <a:pt x="0" y="0"/>
                </a:lnTo>
                <a:close/>
              </a:path>
            </a:pathLst>
          </a:custGeom>
          <a:blipFill>
            <a:blip r:embed="rId8"/>
            <a:stretch>
              <a:fillRect t="-17899" r="-4535" b="-17899"/>
            </a:stretch>
          </a:blipFill>
          <a:ln cap="sq">
            <a:noFill/>
            <a:prstDash val="solid"/>
            <a:miter/>
          </a:ln>
        </p:spPr>
      </p:sp>
      <p:grpSp>
        <p:nvGrpSpPr>
          <p:cNvPr id="35" name="Group 35"/>
          <p:cNvGrpSpPr/>
          <p:nvPr/>
        </p:nvGrpSpPr>
        <p:grpSpPr>
          <a:xfrm>
            <a:off x="275113" y="4137755"/>
            <a:ext cx="7723344" cy="5768834"/>
            <a:chOff x="0" y="0"/>
            <a:chExt cx="2034132" cy="1519364"/>
          </a:xfrm>
        </p:grpSpPr>
        <p:sp>
          <p:nvSpPr>
            <p:cNvPr id="36" name="Freeform 36"/>
            <p:cNvSpPr/>
            <p:nvPr/>
          </p:nvSpPr>
          <p:spPr>
            <a:xfrm>
              <a:off x="0" y="0"/>
              <a:ext cx="2034132" cy="1519364"/>
            </a:xfrm>
            <a:custGeom>
              <a:avLst/>
              <a:gdLst/>
              <a:ahLst/>
              <a:cxnLst/>
              <a:rect l="l" t="t" r="r" b="b"/>
              <a:pathLst>
                <a:path w="2034132" h="1519364">
                  <a:moveTo>
                    <a:pt x="20048" y="0"/>
                  </a:moveTo>
                  <a:lnTo>
                    <a:pt x="2014083" y="0"/>
                  </a:lnTo>
                  <a:cubicBezTo>
                    <a:pt x="2025156" y="0"/>
                    <a:pt x="2034132" y="8976"/>
                    <a:pt x="2034132" y="20048"/>
                  </a:cubicBezTo>
                  <a:lnTo>
                    <a:pt x="2034132" y="1499316"/>
                  </a:lnTo>
                  <a:cubicBezTo>
                    <a:pt x="2034132" y="1510388"/>
                    <a:pt x="2025156" y="1519364"/>
                    <a:pt x="2014083" y="1519364"/>
                  </a:cubicBezTo>
                  <a:lnTo>
                    <a:pt x="20048" y="1519364"/>
                  </a:lnTo>
                  <a:cubicBezTo>
                    <a:pt x="8976" y="1519364"/>
                    <a:pt x="0" y="1510388"/>
                    <a:pt x="0" y="1499316"/>
                  </a:cubicBezTo>
                  <a:lnTo>
                    <a:pt x="0" y="20048"/>
                  </a:lnTo>
                  <a:cubicBezTo>
                    <a:pt x="0" y="8976"/>
                    <a:pt x="8976" y="0"/>
                    <a:pt x="20048" y="0"/>
                  </a:cubicBezTo>
                  <a:close/>
                </a:path>
              </a:pathLst>
            </a:custGeom>
            <a:solidFill>
              <a:srgbClr val="000000">
                <a:alpha val="0"/>
              </a:srgbClr>
            </a:solidFill>
            <a:ln w="38100" cap="sq">
              <a:solidFill>
                <a:srgbClr val="000000"/>
              </a:solidFill>
              <a:prstDash val="dash"/>
              <a:miter/>
            </a:ln>
          </p:spPr>
        </p:sp>
        <p:sp>
          <p:nvSpPr>
            <p:cNvPr id="37" name="TextBox 37"/>
            <p:cNvSpPr txBox="1"/>
            <p:nvPr/>
          </p:nvSpPr>
          <p:spPr>
            <a:xfrm>
              <a:off x="0" y="-38100"/>
              <a:ext cx="2034132" cy="1557464"/>
            </a:xfrm>
            <a:prstGeom prst="rect">
              <a:avLst/>
            </a:prstGeom>
          </p:spPr>
          <p:txBody>
            <a:bodyPr lIns="50800" tIns="50800" rIns="50800" bIns="50800" rtlCol="0" anchor="ctr"/>
            <a:lstStyle/>
            <a:p>
              <a:pPr algn="ctr">
                <a:lnSpc>
                  <a:spcPts val="2719"/>
                </a:lnSpc>
              </a:pPr>
              <a:endParaRPr/>
            </a:p>
          </p:txBody>
        </p:sp>
      </p:grpSp>
      <p:sp>
        <p:nvSpPr>
          <p:cNvPr id="38" name="TextBox 38"/>
          <p:cNvSpPr txBox="1"/>
          <p:nvPr/>
        </p:nvSpPr>
        <p:spPr>
          <a:xfrm>
            <a:off x="8048638" y="5512561"/>
            <a:ext cx="3209825" cy="882935"/>
          </a:xfrm>
          <a:prstGeom prst="rect">
            <a:avLst/>
          </a:prstGeom>
        </p:spPr>
        <p:txBody>
          <a:bodyPr lIns="0" tIns="0" rIns="0" bIns="0" rtlCol="0" anchor="t">
            <a:spAutoFit/>
          </a:bodyPr>
          <a:lstStyle/>
          <a:p>
            <a:pPr algn="ctr">
              <a:lnSpc>
                <a:spcPts val="3297"/>
              </a:lnSpc>
            </a:pPr>
            <a:r>
              <a:rPr lang="en-US" sz="2355">
                <a:solidFill>
                  <a:srgbClr val="000000"/>
                </a:solidFill>
                <a:latin typeface="Inlander Smooth"/>
                <a:ea typeface="Inlander Smooth"/>
                <a:cs typeface="Inlander Smooth"/>
                <a:sym typeface="Inlander Smooth"/>
              </a:rPr>
              <a:t>Communication</a:t>
            </a:r>
          </a:p>
          <a:p>
            <a:pPr algn="ctr">
              <a:lnSpc>
                <a:spcPts val="3320"/>
              </a:lnSpc>
              <a:spcBef>
                <a:spcPct val="0"/>
              </a:spcBef>
            </a:pPr>
            <a:r>
              <a:rPr lang="en-US" sz="2371">
                <a:solidFill>
                  <a:srgbClr val="000000"/>
                </a:solidFill>
                <a:latin typeface="Inlander Smooth"/>
                <a:ea typeface="Inlander Smooth"/>
                <a:cs typeface="Inlander Smooth"/>
                <a:sym typeface="Inlander Smooth"/>
              </a:rPr>
              <a:t> Infrastructure</a:t>
            </a:r>
          </a:p>
        </p:txBody>
      </p:sp>
      <p:sp>
        <p:nvSpPr>
          <p:cNvPr id="39" name="TextBox 39"/>
          <p:cNvSpPr txBox="1"/>
          <p:nvPr/>
        </p:nvSpPr>
        <p:spPr>
          <a:xfrm>
            <a:off x="313171" y="4180907"/>
            <a:ext cx="7647229" cy="5580857"/>
          </a:xfrm>
          <a:prstGeom prst="rect">
            <a:avLst/>
          </a:prstGeom>
        </p:spPr>
        <p:txBody>
          <a:bodyPr lIns="0" tIns="0" rIns="0" bIns="0" rtlCol="0" anchor="t">
            <a:spAutoFit/>
          </a:bodyPr>
          <a:lstStyle/>
          <a:p>
            <a:pPr marL="439124" lvl="1" indent="-219562" algn="l">
              <a:lnSpc>
                <a:spcPts val="2847"/>
              </a:lnSpc>
              <a:buFont typeface="Arial"/>
              <a:buChar char="•"/>
            </a:pPr>
            <a:r>
              <a:rPr lang="en-US" sz="2033" u="sng">
                <a:solidFill>
                  <a:srgbClr val="000000"/>
                </a:solidFill>
                <a:latin typeface="Alatsi"/>
                <a:ea typeface="Alatsi"/>
                <a:cs typeface="Alatsi"/>
                <a:sym typeface="Alatsi"/>
              </a:rPr>
              <a:t>Structure</a:t>
            </a:r>
            <a:r>
              <a:rPr lang="en-US" sz="2033">
                <a:solidFill>
                  <a:srgbClr val="000000"/>
                </a:solidFill>
                <a:latin typeface="Alatsi"/>
                <a:ea typeface="Alatsi"/>
                <a:cs typeface="Alatsi"/>
                <a:sym typeface="Alatsi"/>
              </a:rPr>
              <a:t>:</a:t>
            </a:r>
          </a:p>
          <a:p>
            <a:pPr marL="375261" lvl="1" indent="-187630" algn="l">
              <a:lnSpc>
                <a:spcPts val="2433"/>
              </a:lnSpc>
              <a:buFont typeface="Arial"/>
              <a:buChar char="•"/>
            </a:pPr>
            <a:r>
              <a:rPr lang="en-US" sz="1738">
                <a:solidFill>
                  <a:srgbClr val="000000"/>
                </a:solidFill>
                <a:latin typeface="Alatsi"/>
                <a:ea typeface="Alatsi"/>
                <a:cs typeface="Alatsi"/>
                <a:sym typeface="Alatsi"/>
              </a:rPr>
              <a:t> </a:t>
            </a:r>
            <a:r>
              <a:rPr lang="en-US" sz="1738" u="sng">
                <a:solidFill>
                  <a:srgbClr val="000000"/>
                </a:solidFill>
                <a:latin typeface="Alatsi"/>
                <a:ea typeface="Alatsi"/>
                <a:cs typeface="Alatsi"/>
                <a:sym typeface="Alatsi"/>
              </a:rPr>
              <a:t>Field Devices</a:t>
            </a:r>
            <a:r>
              <a:rPr lang="en-US" sz="1738">
                <a:solidFill>
                  <a:srgbClr val="000000"/>
                </a:solidFill>
                <a:latin typeface="Alatsi"/>
                <a:ea typeface="Alatsi"/>
                <a:cs typeface="Alatsi"/>
                <a:sym typeface="Alatsi"/>
              </a:rPr>
              <a:t>: Comprise sensors (electrochemical for H2S, catalytic bead for CH4), a microprocessor, WirelessHART modem, battery pack, and diagnostic circuitry.</a:t>
            </a:r>
          </a:p>
          <a:p>
            <a:pPr marL="375261" lvl="1" indent="-187630" algn="l">
              <a:lnSpc>
                <a:spcPts val="2433"/>
              </a:lnSpc>
              <a:buFont typeface="Arial"/>
              <a:buChar char="•"/>
            </a:pPr>
            <a:r>
              <a:rPr lang="en-US" sz="1738" u="sng">
                <a:solidFill>
                  <a:srgbClr val="000000"/>
                </a:solidFill>
                <a:latin typeface="Alatsi"/>
                <a:ea typeface="Alatsi"/>
                <a:cs typeface="Alatsi"/>
                <a:sym typeface="Alatsi"/>
              </a:rPr>
              <a:t>Repeaters</a:t>
            </a:r>
            <a:r>
              <a:rPr lang="en-US" sz="1738">
                <a:solidFill>
                  <a:srgbClr val="000000"/>
                </a:solidFill>
                <a:latin typeface="Alatsi"/>
                <a:ea typeface="Alatsi"/>
                <a:cs typeface="Alatsi"/>
                <a:sym typeface="Alatsi"/>
              </a:rPr>
              <a:t>: Contain a WirelessHART transceiver, RF signal amplifier, routing engine, memory for dynamic routing tables, and intrinsically safe battery pack.</a:t>
            </a:r>
          </a:p>
          <a:p>
            <a:pPr marL="375261" lvl="1" indent="-187630" algn="l">
              <a:lnSpc>
                <a:spcPts val="2433"/>
              </a:lnSpc>
              <a:buFont typeface="Arial"/>
              <a:buChar char="•"/>
            </a:pPr>
            <a:r>
              <a:rPr lang="en-US" sz="1738" u="sng">
                <a:solidFill>
                  <a:srgbClr val="000000"/>
                </a:solidFill>
                <a:latin typeface="Alatsi"/>
                <a:ea typeface="Alatsi"/>
                <a:cs typeface="Alatsi"/>
                <a:sym typeface="Alatsi"/>
              </a:rPr>
              <a:t>Field Link Antenna</a:t>
            </a:r>
            <a:r>
              <a:rPr lang="en-US" sz="1738">
                <a:solidFill>
                  <a:srgbClr val="000000"/>
                </a:solidFill>
                <a:latin typeface="Alatsi"/>
                <a:ea typeface="Alatsi"/>
                <a:cs typeface="Alatsi"/>
                <a:sym typeface="Alatsi"/>
              </a:rPr>
              <a:t>: Houses industrial RF receivers/transmitters, surge protection, signal processing units, and weatherproof housing.</a:t>
            </a:r>
          </a:p>
          <a:p>
            <a:pPr marL="439124" lvl="1" indent="-219562" algn="l">
              <a:lnSpc>
                <a:spcPts val="2847"/>
              </a:lnSpc>
              <a:buFont typeface="Arial"/>
              <a:buChar char="•"/>
            </a:pPr>
            <a:r>
              <a:rPr lang="en-US" sz="2033" u="sng">
                <a:solidFill>
                  <a:srgbClr val="000000"/>
                </a:solidFill>
                <a:latin typeface="Alatsi"/>
                <a:ea typeface="Alatsi"/>
                <a:cs typeface="Alatsi"/>
                <a:sym typeface="Alatsi"/>
              </a:rPr>
              <a:t>Function</a:t>
            </a:r>
            <a:r>
              <a:rPr lang="en-US" sz="2033">
                <a:solidFill>
                  <a:srgbClr val="000000"/>
                </a:solidFill>
                <a:latin typeface="Alatsi"/>
                <a:ea typeface="Alatsi"/>
                <a:cs typeface="Alatsi"/>
                <a:sym typeface="Alatsi"/>
              </a:rPr>
              <a:t>:</a:t>
            </a:r>
          </a:p>
          <a:p>
            <a:pPr marL="375261" lvl="1" indent="-187630" algn="l">
              <a:lnSpc>
                <a:spcPts val="2433"/>
              </a:lnSpc>
              <a:buFont typeface="Arial"/>
              <a:buChar char="•"/>
            </a:pPr>
            <a:r>
              <a:rPr lang="en-US" sz="1738">
                <a:solidFill>
                  <a:srgbClr val="000000"/>
                </a:solidFill>
                <a:latin typeface="Alatsi"/>
                <a:ea typeface="Alatsi"/>
                <a:cs typeface="Alatsi"/>
                <a:sym typeface="Alatsi"/>
              </a:rPr>
              <a:t> Devices communicate wirelessly by relaying data packets in a multi-hop manner.</a:t>
            </a:r>
          </a:p>
          <a:p>
            <a:pPr marL="375261" lvl="1" indent="-187630" algn="l">
              <a:lnSpc>
                <a:spcPts val="2433"/>
              </a:lnSpc>
              <a:buFont typeface="Arial"/>
              <a:buChar char="•"/>
            </a:pPr>
            <a:r>
              <a:rPr lang="en-US" sz="1738">
                <a:solidFill>
                  <a:srgbClr val="000000"/>
                </a:solidFill>
                <a:latin typeface="Alatsi"/>
                <a:ea typeface="Alatsi"/>
                <a:cs typeface="Alatsi"/>
                <a:sym typeface="Alatsi"/>
              </a:rPr>
              <a:t> Each device receives and forwards data to the next device (“hop”) closer to the gateway.</a:t>
            </a:r>
          </a:p>
          <a:p>
            <a:pPr marL="375261" lvl="1" indent="-187630" algn="l">
              <a:lnSpc>
                <a:spcPts val="2433"/>
              </a:lnSpc>
              <a:buFont typeface="Arial"/>
              <a:buChar char="•"/>
            </a:pPr>
            <a:r>
              <a:rPr lang="en-US" sz="1738">
                <a:solidFill>
                  <a:srgbClr val="000000"/>
                </a:solidFill>
                <a:latin typeface="Alatsi"/>
                <a:ea typeface="Alatsi"/>
                <a:cs typeface="Alatsi"/>
                <a:sym typeface="Alatsi"/>
              </a:rPr>
              <a:t>Repeaters extend communication range and enable mesh network self-healing by providing alternate paths.</a:t>
            </a:r>
          </a:p>
          <a:p>
            <a:pPr marL="375261" lvl="1" indent="-187630" algn="l">
              <a:lnSpc>
                <a:spcPts val="2433"/>
              </a:lnSpc>
              <a:buFont typeface="Arial"/>
              <a:buChar char="•"/>
            </a:pPr>
            <a:r>
              <a:rPr lang="en-US" sz="1738">
                <a:solidFill>
                  <a:srgbClr val="000000"/>
                </a:solidFill>
                <a:latin typeface="Alatsi"/>
                <a:ea typeface="Alatsi"/>
                <a:cs typeface="Alatsi"/>
                <a:sym typeface="Alatsi"/>
              </a:rPr>
              <a:t>The Field Link Antenna acts as the primary receiver, forwarding data to the gateway for integration with control systems.</a:t>
            </a:r>
          </a:p>
        </p:txBody>
      </p:sp>
      <p:sp>
        <p:nvSpPr>
          <p:cNvPr id="40" name="TextBox 40"/>
          <p:cNvSpPr txBox="1"/>
          <p:nvPr/>
        </p:nvSpPr>
        <p:spPr>
          <a:xfrm>
            <a:off x="7957235" y="210940"/>
            <a:ext cx="7279565" cy="1047630"/>
          </a:xfrm>
          <a:prstGeom prst="rect">
            <a:avLst/>
          </a:prstGeom>
        </p:spPr>
        <p:txBody>
          <a:bodyPr lIns="0" tIns="0" rIns="0" bIns="0" rtlCol="0" anchor="t">
            <a:spAutoFit/>
          </a:bodyPr>
          <a:lstStyle/>
          <a:p>
            <a:pPr algn="ctr">
              <a:lnSpc>
                <a:spcPts val="4206"/>
              </a:lnSpc>
              <a:spcBef>
                <a:spcPct val="0"/>
              </a:spcBef>
            </a:pPr>
            <a:r>
              <a:rPr lang="en-US" sz="3004" u="sng">
                <a:solidFill>
                  <a:srgbClr val="000000"/>
                </a:solidFill>
                <a:latin typeface="Calistoga"/>
                <a:ea typeface="Calistoga"/>
                <a:cs typeface="Calistoga"/>
                <a:sym typeface="Calistoga"/>
              </a:rPr>
              <a:t>Proposed  Wireless System Architecture &amp; Components</a:t>
            </a:r>
          </a:p>
        </p:txBody>
      </p:sp>
      <p:sp>
        <p:nvSpPr>
          <p:cNvPr id="41" name="TextBox 41"/>
          <p:cNvSpPr txBox="1"/>
          <p:nvPr/>
        </p:nvSpPr>
        <p:spPr>
          <a:xfrm>
            <a:off x="8262928" y="1825356"/>
            <a:ext cx="2616875" cy="601074"/>
          </a:xfrm>
          <a:prstGeom prst="rect">
            <a:avLst/>
          </a:prstGeom>
        </p:spPr>
        <p:txBody>
          <a:bodyPr lIns="0" tIns="0" rIns="0" bIns="0" rtlCol="0" anchor="t">
            <a:spAutoFit/>
          </a:bodyPr>
          <a:lstStyle/>
          <a:p>
            <a:pPr algn="ctr">
              <a:lnSpc>
                <a:spcPts val="4144"/>
              </a:lnSpc>
              <a:spcBef>
                <a:spcPct val="0"/>
              </a:spcBef>
            </a:pPr>
            <a:r>
              <a:rPr lang="en-US" sz="2960">
                <a:solidFill>
                  <a:srgbClr val="000000"/>
                </a:solidFill>
                <a:latin typeface="Inlander Smooth"/>
                <a:ea typeface="Inlander Smooth"/>
                <a:cs typeface="Inlander Smooth"/>
                <a:sym typeface="Inlander Smooth"/>
              </a:rPr>
              <a:t>FIELD LAYER</a:t>
            </a:r>
          </a:p>
        </p:txBody>
      </p:sp>
      <p:sp>
        <p:nvSpPr>
          <p:cNvPr id="42" name="TextBox 42"/>
          <p:cNvSpPr txBox="1"/>
          <p:nvPr/>
        </p:nvSpPr>
        <p:spPr>
          <a:xfrm>
            <a:off x="8323472" y="7188517"/>
            <a:ext cx="2783883" cy="883476"/>
          </a:xfrm>
          <a:prstGeom prst="rect">
            <a:avLst/>
          </a:prstGeom>
        </p:spPr>
        <p:txBody>
          <a:bodyPr lIns="0" tIns="0" rIns="0" bIns="0" rtlCol="0" anchor="t">
            <a:spAutoFit/>
          </a:bodyPr>
          <a:lstStyle/>
          <a:p>
            <a:pPr algn="ctr">
              <a:lnSpc>
                <a:spcPts val="3279"/>
              </a:lnSpc>
              <a:spcBef>
                <a:spcPct val="0"/>
              </a:spcBef>
            </a:pPr>
            <a:r>
              <a:rPr lang="en-US" sz="2342">
                <a:solidFill>
                  <a:srgbClr val="000000"/>
                </a:solidFill>
                <a:latin typeface="Inlander Smooth"/>
                <a:ea typeface="Inlander Smooth"/>
                <a:cs typeface="Inlander Smooth"/>
                <a:sym typeface="Inlander Smooth"/>
              </a:rPr>
              <a:t>GATEWAY &amp; Control Layer</a:t>
            </a:r>
          </a:p>
        </p:txBody>
      </p:sp>
      <p:sp>
        <p:nvSpPr>
          <p:cNvPr id="43" name="TextBox 43"/>
          <p:cNvSpPr txBox="1"/>
          <p:nvPr/>
        </p:nvSpPr>
        <p:spPr>
          <a:xfrm>
            <a:off x="8172364" y="8792781"/>
            <a:ext cx="3209825" cy="856538"/>
          </a:xfrm>
          <a:prstGeom prst="rect">
            <a:avLst/>
          </a:prstGeom>
        </p:spPr>
        <p:txBody>
          <a:bodyPr lIns="0" tIns="0" rIns="0" bIns="0" rtlCol="0" anchor="t">
            <a:spAutoFit/>
          </a:bodyPr>
          <a:lstStyle/>
          <a:p>
            <a:pPr algn="ctr">
              <a:lnSpc>
                <a:spcPts val="3189"/>
              </a:lnSpc>
              <a:spcBef>
                <a:spcPct val="0"/>
              </a:spcBef>
            </a:pPr>
            <a:r>
              <a:rPr lang="en-US" sz="2278">
                <a:solidFill>
                  <a:srgbClr val="000000"/>
                </a:solidFill>
                <a:latin typeface="Inlander Smooth"/>
                <a:ea typeface="Inlander Smooth"/>
                <a:cs typeface="Inlander Smooth"/>
                <a:sym typeface="Inlander Smooth"/>
              </a:rPr>
              <a:t>Supervisory  &amp; Interface Layer</a:t>
            </a:r>
          </a:p>
        </p:txBody>
      </p:sp>
      <p:sp>
        <p:nvSpPr>
          <p:cNvPr id="44" name="TextBox 44"/>
          <p:cNvSpPr txBox="1"/>
          <p:nvPr/>
        </p:nvSpPr>
        <p:spPr>
          <a:xfrm>
            <a:off x="12717368" y="3718877"/>
            <a:ext cx="5394841" cy="428404"/>
          </a:xfrm>
          <a:prstGeom prst="rect">
            <a:avLst/>
          </a:prstGeom>
        </p:spPr>
        <p:txBody>
          <a:bodyPr lIns="0" tIns="0" rIns="0" bIns="0" rtlCol="0" anchor="t">
            <a:spAutoFit/>
          </a:bodyPr>
          <a:lstStyle/>
          <a:p>
            <a:pPr algn="ctr">
              <a:lnSpc>
                <a:spcPts val="3162"/>
              </a:lnSpc>
              <a:spcBef>
                <a:spcPct val="0"/>
              </a:spcBef>
            </a:pPr>
            <a:r>
              <a:rPr lang="en-US" sz="2258" b="1">
                <a:solidFill>
                  <a:srgbClr val="B19F7E"/>
                </a:solidFill>
                <a:latin typeface="Gill Sans Display Ultra-Bold"/>
                <a:ea typeface="Gill Sans Display Ultra-Bold"/>
                <a:cs typeface="Gill Sans Display Ultra-Bold"/>
                <a:sym typeface="Gill Sans Display Ultra-Bold"/>
              </a:rPr>
              <a:t>648DX1 Repeater - Signal Extension</a:t>
            </a:r>
          </a:p>
        </p:txBody>
      </p:sp>
      <p:sp>
        <p:nvSpPr>
          <p:cNvPr id="45" name="TextBox 45"/>
          <p:cNvSpPr txBox="1"/>
          <p:nvPr/>
        </p:nvSpPr>
        <p:spPr>
          <a:xfrm>
            <a:off x="12259979" y="5766530"/>
            <a:ext cx="5376386" cy="445326"/>
          </a:xfrm>
          <a:prstGeom prst="rect">
            <a:avLst/>
          </a:prstGeom>
        </p:spPr>
        <p:txBody>
          <a:bodyPr lIns="0" tIns="0" rIns="0" bIns="0" rtlCol="0" anchor="t">
            <a:spAutoFit/>
          </a:bodyPr>
          <a:lstStyle/>
          <a:p>
            <a:pPr algn="ctr">
              <a:lnSpc>
                <a:spcPts val="3279"/>
              </a:lnSpc>
              <a:spcBef>
                <a:spcPct val="0"/>
              </a:spcBef>
            </a:pPr>
            <a:r>
              <a:rPr lang="en-US" sz="2342" b="1">
                <a:solidFill>
                  <a:srgbClr val="B19F7E"/>
                </a:solidFill>
                <a:latin typeface="Gill Sans Display Ultra-Bold"/>
                <a:ea typeface="Gill Sans Display Ultra-Bold"/>
                <a:cs typeface="Gill Sans Display Ultra-Bold"/>
                <a:sym typeface="Gill Sans Display Ultra-Bold"/>
              </a:rPr>
              <a:t>781S - Field Link Antenna</a:t>
            </a:r>
          </a:p>
        </p:txBody>
      </p:sp>
      <p:sp>
        <p:nvSpPr>
          <p:cNvPr id="46" name="TextBox 46"/>
          <p:cNvSpPr txBox="1"/>
          <p:nvPr/>
        </p:nvSpPr>
        <p:spPr>
          <a:xfrm>
            <a:off x="13003881" y="7488206"/>
            <a:ext cx="4249698" cy="453500"/>
          </a:xfrm>
          <a:prstGeom prst="rect">
            <a:avLst/>
          </a:prstGeom>
        </p:spPr>
        <p:txBody>
          <a:bodyPr lIns="0" tIns="0" rIns="0" bIns="0" rtlCol="0" anchor="t">
            <a:spAutoFit/>
          </a:bodyPr>
          <a:lstStyle/>
          <a:p>
            <a:pPr algn="ctr">
              <a:lnSpc>
                <a:spcPts val="3353"/>
              </a:lnSpc>
              <a:spcBef>
                <a:spcPct val="0"/>
              </a:spcBef>
            </a:pPr>
            <a:r>
              <a:rPr lang="en-US" sz="2395" b="1">
                <a:solidFill>
                  <a:srgbClr val="B19F7E"/>
                </a:solidFill>
                <a:latin typeface="Gill Sans Display Ultra-Bold"/>
                <a:ea typeface="Gill Sans Display Ultra-Bold"/>
                <a:cs typeface="Gill Sans Display Ultra-Bold"/>
                <a:sym typeface="Gill Sans Display Ultra-Bold"/>
              </a:rPr>
              <a:t>1410S Gateway ⟶ DCS/PLC</a:t>
            </a:r>
          </a:p>
        </p:txBody>
      </p:sp>
      <p:sp>
        <p:nvSpPr>
          <p:cNvPr id="47" name="TextBox 47"/>
          <p:cNvSpPr txBox="1"/>
          <p:nvPr/>
        </p:nvSpPr>
        <p:spPr>
          <a:xfrm>
            <a:off x="12934527" y="9073831"/>
            <a:ext cx="3242072" cy="445326"/>
          </a:xfrm>
          <a:prstGeom prst="rect">
            <a:avLst/>
          </a:prstGeom>
        </p:spPr>
        <p:txBody>
          <a:bodyPr lIns="0" tIns="0" rIns="0" bIns="0" rtlCol="0" anchor="t">
            <a:spAutoFit/>
          </a:bodyPr>
          <a:lstStyle/>
          <a:p>
            <a:pPr algn="ctr">
              <a:lnSpc>
                <a:spcPts val="3279"/>
              </a:lnSpc>
              <a:spcBef>
                <a:spcPct val="0"/>
              </a:spcBef>
            </a:pPr>
            <a:r>
              <a:rPr lang="en-US" sz="2342" b="1">
                <a:solidFill>
                  <a:srgbClr val="B19F7E"/>
                </a:solidFill>
                <a:latin typeface="Gill Sans Display Ultra-Bold"/>
                <a:ea typeface="Gill Sans Display Ultra-Bold"/>
                <a:cs typeface="Gill Sans Display Ultra-Bold"/>
                <a:sym typeface="Gill Sans Display Ultra-Bold"/>
              </a:rPr>
              <a:t>SCADA/HMI Systems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31224" y="1943812"/>
            <a:ext cx="4380850" cy="3582959"/>
          </a:xfrm>
          <a:custGeom>
            <a:avLst/>
            <a:gdLst/>
            <a:ahLst/>
            <a:cxnLst/>
            <a:rect l="l" t="t" r="r" b="b"/>
            <a:pathLst>
              <a:path w="4380850" h="3582959">
                <a:moveTo>
                  <a:pt x="0" y="0"/>
                </a:moveTo>
                <a:lnTo>
                  <a:pt x="4380850" y="0"/>
                </a:lnTo>
                <a:lnTo>
                  <a:pt x="4380850" y="3582960"/>
                </a:lnTo>
                <a:lnTo>
                  <a:pt x="0" y="3582960"/>
                </a:lnTo>
                <a:lnTo>
                  <a:pt x="0" y="0"/>
                </a:lnTo>
                <a:close/>
              </a:path>
            </a:pathLst>
          </a:custGeom>
          <a:blipFill>
            <a:blip r:embed="rId2"/>
            <a:stretch>
              <a:fillRect t="-5713" b="-16555"/>
            </a:stretch>
          </a:blipFill>
        </p:spPr>
      </p:sp>
      <p:sp>
        <p:nvSpPr>
          <p:cNvPr id="3" name="TextBox 3"/>
          <p:cNvSpPr txBox="1"/>
          <p:nvPr/>
        </p:nvSpPr>
        <p:spPr>
          <a:xfrm>
            <a:off x="0" y="68385"/>
            <a:ext cx="13061930" cy="572326"/>
          </a:xfrm>
          <a:prstGeom prst="rect">
            <a:avLst/>
          </a:prstGeom>
        </p:spPr>
        <p:txBody>
          <a:bodyPr lIns="0" tIns="0" rIns="0" bIns="0" rtlCol="0" anchor="t">
            <a:spAutoFit/>
          </a:bodyPr>
          <a:lstStyle/>
          <a:p>
            <a:pPr algn="ctr">
              <a:lnSpc>
                <a:spcPts val="4679"/>
              </a:lnSpc>
              <a:spcBef>
                <a:spcPct val="0"/>
              </a:spcBef>
            </a:pPr>
            <a:r>
              <a:rPr lang="en-US" sz="3342" u="sng">
                <a:solidFill>
                  <a:srgbClr val="000000"/>
                </a:solidFill>
                <a:latin typeface="Carter One"/>
                <a:ea typeface="Carter One"/>
                <a:cs typeface="Carter One"/>
                <a:sym typeface="Carter One"/>
              </a:rPr>
              <a:t>Detailed Working of Proposed  Wireless F&amp;G Detection System</a:t>
            </a:r>
          </a:p>
        </p:txBody>
      </p:sp>
      <p:sp>
        <p:nvSpPr>
          <p:cNvPr id="4" name="TextBox 4"/>
          <p:cNvSpPr txBox="1"/>
          <p:nvPr/>
        </p:nvSpPr>
        <p:spPr>
          <a:xfrm>
            <a:off x="325228" y="795988"/>
            <a:ext cx="8661202" cy="602807"/>
          </a:xfrm>
          <a:prstGeom prst="rect">
            <a:avLst/>
          </a:prstGeom>
        </p:spPr>
        <p:txBody>
          <a:bodyPr lIns="0" tIns="0" rIns="0" bIns="0" rtlCol="0" anchor="t">
            <a:spAutoFit/>
          </a:bodyPr>
          <a:lstStyle/>
          <a:p>
            <a:pPr marL="786407" lvl="1" indent="-393203" algn="ctr">
              <a:lnSpc>
                <a:spcPts val="5099"/>
              </a:lnSpc>
              <a:spcBef>
                <a:spcPct val="0"/>
              </a:spcBef>
              <a:buAutoNum type="arabicPeriod"/>
            </a:pPr>
            <a:r>
              <a:rPr lang="en-US" sz="3642" u="sng">
                <a:solidFill>
                  <a:srgbClr val="000000"/>
                </a:solidFill>
                <a:latin typeface="Alatsi"/>
                <a:ea typeface="Alatsi"/>
                <a:cs typeface="Alatsi"/>
                <a:sym typeface="Alatsi"/>
              </a:rPr>
              <a:t> Field Devices - Vanguard Gas Detectors </a:t>
            </a:r>
          </a:p>
        </p:txBody>
      </p:sp>
      <p:sp>
        <p:nvSpPr>
          <p:cNvPr id="5" name="TextBox 5"/>
          <p:cNvSpPr txBox="1"/>
          <p:nvPr/>
        </p:nvSpPr>
        <p:spPr>
          <a:xfrm>
            <a:off x="437702" y="1544546"/>
            <a:ext cx="12719844" cy="491216"/>
          </a:xfrm>
          <a:prstGeom prst="rect">
            <a:avLst/>
          </a:prstGeom>
        </p:spPr>
        <p:txBody>
          <a:bodyPr lIns="0" tIns="0" rIns="0" bIns="0" rtlCol="0" anchor="t">
            <a:spAutoFit/>
          </a:bodyPr>
          <a:lstStyle/>
          <a:p>
            <a:pPr algn="ctr">
              <a:lnSpc>
                <a:spcPts val="3900"/>
              </a:lnSpc>
              <a:spcBef>
                <a:spcPct val="0"/>
              </a:spcBef>
            </a:pPr>
            <a:r>
              <a:rPr lang="en-US" sz="2785" u="sng">
                <a:solidFill>
                  <a:srgbClr val="000000"/>
                </a:solidFill>
                <a:latin typeface="Alatsi"/>
                <a:ea typeface="Alatsi"/>
                <a:cs typeface="Alatsi"/>
                <a:sym typeface="Alatsi"/>
              </a:rPr>
              <a:t>Models</a:t>
            </a:r>
            <a:r>
              <a:rPr lang="en-US" sz="2785">
                <a:solidFill>
                  <a:srgbClr val="000000"/>
                </a:solidFill>
                <a:latin typeface="Alatsi"/>
                <a:ea typeface="Alatsi"/>
                <a:cs typeface="Alatsi"/>
                <a:sym typeface="Alatsi"/>
              </a:rPr>
              <a:t> : CH4 Detector (TCD50H1A03M211) and H2S Detector (TCD50H1A04)</a:t>
            </a:r>
          </a:p>
        </p:txBody>
      </p:sp>
      <p:sp>
        <p:nvSpPr>
          <p:cNvPr id="6" name="TextBox 6"/>
          <p:cNvSpPr txBox="1"/>
          <p:nvPr/>
        </p:nvSpPr>
        <p:spPr>
          <a:xfrm>
            <a:off x="437702" y="5479147"/>
            <a:ext cx="17097455" cy="4633892"/>
          </a:xfrm>
          <a:prstGeom prst="rect">
            <a:avLst/>
          </a:prstGeom>
        </p:spPr>
        <p:txBody>
          <a:bodyPr lIns="0" tIns="0" rIns="0" bIns="0" rtlCol="0" anchor="t">
            <a:spAutoFit/>
          </a:bodyPr>
          <a:lstStyle/>
          <a:p>
            <a:pPr marL="515634" lvl="1" indent="-257817" algn="l">
              <a:lnSpc>
                <a:spcPts val="3343"/>
              </a:lnSpc>
              <a:buFont typeface="Arial"/>
              <a:buChar char="•"/>
            </a:pPr>
            <a:r>
              <a:rPr lang="en-US" sz="2388">
                <a:solidFill>
                  <a:srgbClr val="000000"/>
                </a:solidFill>
                <a:latin typeface="Alatsi"/>
                <a:ea typeface="Alatsi"/>
                <a:cs typeface="Alatsi"/>
                <a:sym typeface="Alatsi"/>
              </a:rPr>
              <a:t>Installed near potential leak points — compressor stations, flanges, pressure relief valves, hydrocarbon process units in hazardous zones(</a:t>
            </a:r>
            <a:r>
              <a:rPr lang="en-US" sz="2388" u="sng">
                <a:solidFill>
                  <a:srgbClr val="000000"/>
                </a:solidFill>
                <a:latin typeface="Alatsi"/>
                <a:ea typeface="Alatsi"/>
                <a:cs typeface="Alatsi"/>
                <a:sym typeface="Alatsi"/>
              </a:rPr>
              <a:t>In Hydrogen Flare Region as per Project Plan)</a:t>
            </a:r>
            <a:r>
              <a:rPr lang="en-US" sz="2388">
                <a:solidFill>
                  <a:srgbClr val="000000"/>
                </a:solidFill>
                <a:latin typeface="Alatsi"/>
                <a:ea typeface="Alatsi"/>
                <a:cs typeface="Alatsi"/>
                <a:sym typeface="Alatsi"/>
              </a:rPr>
              <a:t>.</a:t>
            </a:r>
          </a:p>
          <a:p>
            <a:pPr marL="515634" lvl="1" indent="-257817" algn="l">
              <a:lnSpc>
                <a:spcPts val="3343"/>
              </a:lnSpc>
              <a:buFont typeface="Arial"/>
              <a:buChar char="•"/>
            </a:pPr>
            <a:r>
              <a:rPr lang="en-US" sz="2388">
                <a:solidFill>
                  <a:srgbClr val="000000"/>
                </a:solidFill>
                <a:latin typeface="Alatsi"/>
                <a:ea typeface="Alatsi"/>
                <a:cs typeface="Alatsi"/>
                <a:sym typeface="Alatsi"/>
              </a:rPr>
              <a:t>WirelessHART-enabled smart detectors certified for ATEX/IECEx Zone 1/Zone 2.</a:t>
            </a:r>
          </a:p>
          <a:p>
            <a:pPr marL="515634" lvl="1" indent="-257817" algn="l">
              <a:lnSpc>
                <a:spcPts val="3343"/>
              </a:lnSpc>
              <a:buFont typeface="Arial"/>
              <a:buChar char="•"/>
            </a:pPr>
            <a:r>
              <a:rPr lang="en-US" sz="2388">
                <a:solidFill>
                  <a:srgbClr val="000000"/>
                </a:solidFill>
                <a:latin typeface="Alatsi"/>
                <a:ea typeface="Alatsi"/>
                <a:cs typeface="Alatsi"/>
                <a:sym typeface="Alatsi"/>
              </a:rPr>
              <a:t>Powered by long-life lithium-thionyl chloride batteries, supporting up to 5 years operation under normal transmission conditions(also depends on scan time).</a:t>
            </a:r>
          </a:p>
          <a:p>
            <a:pPr marL="515634" lvl="1" indent="-257817" algn="l">
              <a:lnSpc>
                <a:spcPts val="3343"/>
              </a:lnSpc>
              <a:buFont typeface="Arial"/>
              <a:buChar char="•"/>
            </a:pPr>
            <a:r>
              <a:rPr lang="en-US" sz="2388">
                <a:solidFill>
                  <a:srgbClr val="000000"/>
                </a:solidFill>
                <a:latin typeface="Alatsi"/>
                <a:ea typeface="Alatsi"/>
                <a:cs typeface="Alatsi"/>
                <a:sym typeface="Alatsi"/>
              </a:rPr>
              <a:t>Transmit gas concentration data periodically using WirelessHART with configurable heartbeat intervals.</a:t>
            </a:r>
          </a:p>
          <a:p>
            <a:pPr marL="515634" lvl="1" indent="-257817" algn="l">
              <a:lnSpc>
                <a:spcPts val="3343"/>
              </a:lnSpc>
              <a:buFont typeface="Arial"/>
              <a:buChar char="•"/>
            </a:pPr>
            <a:r>
              <a:rPr lang="en-US" sz="2388" u="sng">
                <a:solidFill>
                  <a:srgbClr val="000000"/>
                </a:solidFill>
                <a:latin typeface="Alatsi"/>
                <a:ea typeface="Alatsi"/>
                <a:cs typeface="Alatsi"/>
                <a:sym typeface="Alatsi"/>
              </a:rPr>
              <a:t>Internal Components</a:t>
            </a:r>
            <a:r>
              <a:rPr lang="en-US" sz="2388">
                <a:solidFill>
                  <a:srgbClr val="000000"/>
                </a:solidFill>
                <a:latin typeface="Alatsi"/>
                <a:ea typeface="Alatsi"/>
                <a:cs typeface="Alatsi"/>
                <a:sym typeface="Alatsi"/>
              </a:rPr>
              <a:t>: Electrochemical sensor module (H2S), catalytic bead sensor (CH4), microprocessor, WirelessHART modem, AES-128 encryption chip and diagnostics module.</a:t>
            </a:r>
          </a:p>
          <a:p>
            <a:pPr marL="515634" lvl="1" indent="-257817" algn="l">
              <a:lnSpc>
                <a:spcPts val="3343"/>
              </a:lnSpc>
              <a:buFont typeface="Arial"/>
              <a:buChar char="•"/>
            </a:pPr>
            <a:r>
              <a:rPr lang="en-US" sz="2388">
                <a:solidFill>
                  <a:srgbClr val="000000"/>
                </a:solidFill>
                <a:latin typeface="Alatsi"/>
                <a:ea typeface="Alatsi"/>
                <a:cs typeface="Alatsi"/>
                <a:sym typeface="Alatsi"/>
              </a:rPr>
              <a:t>Mounting considers accessibility, exposure to leak sources and minimal signal shadowing.</a:t>
            </a:r>
          </a:p>
          <a:p>
            <a:pPr marL="537223" lvl="1" indent="-268612" algn="l">
              <a:lnSpc>
                <a:spcPts val="3483"/>
              </a:lnSpc>
              <a:buFont typeface="Arial"/>
              <a:buChar char="•"/>
            </a:pPr>
            <a:r>
              <a:rPr lang="en-US" sz="2488" u="sng">
                <a:solidFill>
                  <a:srgbClr val="000000"/>
                </a:solidFill>
                <a:latin typeface="Alatsi"/>
                <a:ea typeface="Alatsi"/>
                <a:cs typeface="Alatsi"/>
                <a:sym typeface="Alatsi"/>
              </a:rPr>
              <a:t>Working</a:t>
            </a:r>
            <a:r>
              <a:rPr lang="en-US" sz="2488">
                <a:solidFill>
                  <a:srgbClr val="000000"/>
                </a:solidFill>
                <a:latin typeface="Alatsi"/>
                <a:ea typeface="Alatsi"/>
                <a:cs typeface="Alatsi"/>
                <a:sym typeface="Alatsi"/>
              </a:rPr>
              <a:t>: Sensors continuously measure gas concentration and process signals via embedded microprocessor. Data packets are encrypted and sent wirelessly following WirelessHART protocols to the nearest repeater or antenna.</a:t>
            </a:r>
          </a:p>
        </p:txBody>
      </p:sp>
      <p:sp>
        <p:nvSpPr>
          <p:cNvPr id="7" name="Freeform 7"/>
          <p:cNvSpPr/>
          <p:nvPr/>
        </p:nvSpPr>
        <p:spPr>
          <a:xfrm>
            <a:off x="16122087" y="0"/>
            <a:ext cx="2242113" cy="1943812"/>
          </a:xfrm>
          <a:custGeom>
            <a:avLst/>
            <a:gdLst/>
            <a:ahLst/>
            <a:cxnLst/>
            <a:rect l="l" t="t" r="r" b="b"/>
            <a:pathLst>
              <a:path w="2548584" h="2430599">
                <a:moveTo>
                  <a:pt x="0" y="0"/>
                </a:moveTo>
                <a:lnTo>
                  <a:pt x="2548584" y="0"/>
                </a:lnTo>
                <a:lnTo>
                  <a:pt x="2548584" y="2430599"/>
                </a:lnTo>
                <a:lnTo>
                  <a:pt x="0" y="2430599"/>
                </a:lnTo>
                <a:lnTo>
                  <a:pt x="0" y="0"/>
                </a:lnTo>
                <a:close/>
              </a:path>
            </a:pathLst>
          </a:custGeom>
          <a:blipFill>
            <a:blip r:embed="rId3"/>
            <a:stretch>
              <a:fillRect t="-4805" r="-4535" b="-4805"/>
            </a:stretch>
          </a:blipFill>
          <a:ln cap="sq">
            <a:noFill/>
            <a:prstDash val="solid"/>
            <a:miter/>
          </a:ln>
        </p:spPr>
        <p:txBody>
          <a:bodyPr/>
          <a:lstStyle/>
          <a:p>
            <a:endParaRPr lang="en-I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3527</Words>
  <Application>Microsoft Office PowerPoint</Application>
  <PresentationFormat>Custom</PresentationFormat>
  <Paragraphs>317</Paragraphs>
  <Slides>19</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19</vt:i4>
      </vt:variant>
    </vt:vector>
  </HeadingPairs>
  <TitlesOfParts>
    <vt:vector size="37" baseType="lpstr">
      <vt:lpstr>Calistoga</vt:lpstr>
      <vt:lpstr>Arial</vt:lpstr>
      <vt:lpstr>Alatsi</vt:lpstr>
      <vt:lpstr>Impact</vt:lpstr>
      <vt:lpstr>Archivo Black</vt:lpstr>
      <vt:lpstr>Gill Sans Display Ultra-Bold</vt:lpstr>
      <vt:lpstr>Batangas</vt:lpstr>
      <vt:lpstr>Alfa Slab One</vt:lpstr>
      <vt:lpstr>Lilita One</vt:lpstr>
      <vt:lpstr>Canva Sans</vt:lpstr>
      <vt:lpstr>Inlander Smooth</vt:lpstr>
      <vt:lpstr>Calibri</vt:lpstr>
      <vt:lpstr>Anton</vt:lpstr>
      <vt:lpstr>Blueberry</vt:lpstr>
      <vt:lpstr>Carter One</vt:lpstr>
      <vt:lpstr>Brightwall</vt:lpstr>
      <vt:lpstr>Fredoka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Satyaprakash Rath</cp:lastModifiedBy>
  <cp:revision>11</cp:revision>
  <dcterms:created xsi:type="dcterms:W3CDTF">2006-08-16T00:00:00Z</dcterms:created>
  <dcterms:modified xsi:type="dcterms:W3CDTF">2025-06-26T05:40:21Z</dcterms:modified>
  <dc:identifier>DAGqOLAnhiU</dc:identifier>
</cp:coreProperties>
</file>